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71"/>
  </p:notesMasterIdLst>
  <p:handoutMasterIdLst>
    <p:handoutMasterId r:id="rId72"/>
  </p:handoutMasterIdLst>
  <p:sldIdLst>
    <p:sldId id="256" r:id="rId3"/>
    <p:sldId id="257" r:id="rId4"/>
    <p:sldId id="287" r:id="rId5"/>
    <p:sldId id="258" r:id="rId6"/>
    <p:sldId id="310" r:id="rId7"/>
    <p:sldId id="295" r:id="rId8"/>
    <p:sldId id="269" r:id="rId9"/>
    <p:sldId id="270" r:id="rId10"/>
    <p:sldId id="296" r:id="rId11"/>
    <p:sldId id="316" r:id="rId12"/>
    <p:sldId id="262" r:id="rId13"/>
    <p:sldId id="259" r:id="rId14"/>
    <p:sldId id="317" r:id="rId15"/>
    <p:sldId id="330" r:id="rId16"/>
    <p:sldId id="271" r:id="rId17"/>
    <p:sldId id="294" r:id="rId18"/>
    <p:sldId id="297" r:id="rId19"/>
    <p:sldId id="263" r:id="rId20"/>
    <p:sldId id="275" r:id="rId21"/>
    <p:sldId id="276" r:id="rId22"/>
    <p:sldId id="322" r:id="rId23"/>
    <p:sldId id="277" r:id="rId24"/>
    <p:sldId id="264" r:id="rId25"/>
    <p:sldId id="285" r:id="rId26"/>
    <p:sldId id="286" r:id="rId27"/>
    <p:sldId id="284" r:id="rId28"/>
    <p:sldId id="260" r:id="rId29"/>
    <p:sldId id="321" r:id="rId30"/>
    <p:sldId id="314" r:id="rId31"/>
    <p:sldId id="299" r:id="rId32"/>
    <p:sldId id="293" r:id="rId33"/>
    <p:sldId id="301" r:id="rId34"/>
    <p:sldId id="311" r:id="rId35"/>
    <p:sldId id="265" r:id="rId36"/>
    <p:sldId id="302" r:id="rId37"/>
    <p:sldId id="303" r:id="rId38"/>
    <p:sldId id="304" r:id="rId39"/>
    <p:sldId id="307" r:id="rId40"/>
    <p:sldId id="306" r:id="rId41"/>
    <p:sldId id="305" r:id="rId42"/>
    <p:sldId id="308" r:id="rId43"/>
    <p:sldId id="309" r:id="rId44"/>
    <p:sldId id="298" r:id="rId45"/>
    <p:sldId id="312" r:id="rId46"/>
    <p:sldId id="266" r:id="rId47"/>
    <p:sldId id="290" r:id="rId48"/>
    <p:sldId id="291" r:id="rId49"/>
    <p:sldId id="292" r:id="rId50"/>
    <p:sldId id="283" r:id="rId51"/>
    <p:sldId id="288" r:id="rId52"/>
    <p:sldId id="289" r:id="rId53"/>
    <p:sldId id="325" r:id="rId54"/>
    <p:sldId id="315" r:id="rId55"/>
    <p:sldId id="331" r:id="rId56"/>
    <p:sldId id="329" r:id="rId57"/>
    <p:sldId id="300" r:id="rId58"/>
    <p:sldId id="313" r:id="rId59"/>
    <p:sldId id="282" r:id="rId60"/>
    <p:sldId id="326" r:id="rId61"/>
    <p:sldId id="281" r:id="rId62"/>
    <p:sldId id="261" r:id="rId63"/>
    <p:sldId id="324" r:id="rId64"/>
    <p:sldId id="323" r:id="rId65"/>
    <p:sldId id="278" r:id="rId66"/>
    <p:sldId id="279" r:id="rId67"/>
    <p:sldId id="327" r:id="rId68"/>
    <p:sldId id="328" r:id="rId69"/>
    <p:sldId id="274" r:id="rId70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EFF5FD7-72D3-4A2C-B7F6-C80211C04B0F}">
          <p14:sldIdLst>
            <p14:sldId id="256"/>
            <p14:sldId id="257"/>
            <p14:sldId id="287"/>
            <p14:sldId id="258"/>
            <p14:sldId id="310"/>
            <p14:sldId id="295"/>
            <p14:sldId id="269"/>
            <p14:sldId id="270"/>
            <p14:sldId id="296"/>
            <p14:sldId id="316"/>
            <p14:sldId id="262"/>
            <p14:sldId id="259"/>
            <p14:sldId id="317"/>
            <p14:sldId id="330"/>
            <p14:sldId id="271"/>
            <p14:sldId id="294"/>
            <p14:sldId id="297"/>
            <p14:sldId id="263"/>
            <p14:sldId id="275"/>
            <p14:sldId id="276"/>
            <p14:sldId id="322"/>
            <p14:sldId id="277"/>
            <p14:sldId id="264"/>
            <p14:sldId id="285"/>
            <p14:sldId id="286"/>
            <p14:sldId id="284"/>
            <p14:sldId id="260"/>
            <p14:sldId id="321"/>
            <p14:sldId id="314"/>
            <p14:sldId id="299"/>
            <p14:sldId id="293"/>
            <p14:sldId id="301"/>
            <p14:sldId id="311"/>
            <p14:sldId id="265"/>
            <p14:sldId id="302"/>
            <p14:sldId id="303"/>
            <p14:sldId id="304"/>
            <p14:sldId id="307"/>
            <p14:sldId id="306"/>
            <p14:sldId id="305"/>
            <p14:sldId id="308"/>
            <p14:sldId id="309"/>
            <p14:sldId id="298"/>
            <p14:sldId id="312"/>
            <p14:sldId id="266"/>
            <p14:sldId id="290"/>
            <p14:sldId id="291"/>
            <p14:sldId id="292"/>
            <p14:sldId id="283"/>
            <p14:sldId id="288"/>
            <p14:sldId id="289"/>
            <p14:sldId id="325"/>
            <p14:sldId id="315"/>
            <p14:sldId id="331"/>
            <p14:sldId id="329"/>
            <p14:sldId id="300"/>
            <p14:sldId id="313"/>
            <p14:sldId id="282"/>
            <p14:sldId id="326"/>
            <p14:sldId id="281"/>
            <p14:sldId id="261"/>
            <p14:sldId id="324"/>
            <p14:sldId id="323"/>
            <p14:sldId id="278"/>
            <p14:sldId id="279"/>
            <p14:sldId id="327"/>
            <p14:sldId id="328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5" autoAdjust="0"/>
    <p:restoredTop sz="82401" autoAdjust="0"/>
  </p:normalViewPr>
  <p:slideViewPr>
    <p:cSldViewPr snapToGrid="0" snapToObjects="1">
      <p:cViewPr varScale="1">
        <p:scale>
          <a:sx n="125" d="100"/>
          <a:sy n="125" d="100"/>
        </p:scale>
        <p:origin x="582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6" d="100"/>
          <a:sy n="86" d="100"/>
        </p:scale>
        <p:origin x="235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0B042E-265C-4EEB-AF41-1C784E31E6D3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F8C4DA-09C9-4CAA-8813-B9EBADCEFEF8}">
      <dgm:prSet phldrT="[Text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Chronological</a:t>
          </a:r>
        </a:p>
        <a:p>
          <a:r>
            <a:rPr lang="en-US" dirty="0" smtClean="0"/>
            <a:t>Compilation</a:t>
          </a:r>
          <a:endParaRPr lang="en-US" dirty="0"/>
        </a:p>
      </dgm:t>
    </dgm:pt>
    <dgm:pt modelId="{71476DB2-B58C-4B94-93B2-B5228C0EC365}" type="parTrans" cxnId="{C3445248-F763-4EFB-8D4C-501964A6C5A8}">
      <dgm:prSet/>
      <dgm:spPr/>
      <dgm:t>
        <a:bodyPr/>
        <a:lstStyle/>
        <a:p>
          <a:endParaRPr lang="en-US"/>
        </a:p>
      </dgm:t>
    </dgm:pt>
    <dgm:pt modelId="{882E1B89-1ACE-41E7-8B7B-1F40DBA2EB3E}" type="sibTrans" cxnId="{C3445248-F763-4EFB-8D4C-501964A6C5A8}">
      <dgm:prSet/>
      <dgm:spPr/>
      <dgm:t>
        <a:bodyPr/>
        <a:lstStyle/>
        <a:p>
          <a:endParaRPr lang="en-US"/>
        </a:p>
      </dgm:t>
    </dgm:pt>
    <dgm:pt modelId="{B06301A3-80C2-465D-9A3C-DDC868474E16}">
      <dgm:prSet phldrT="[Text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Train footage</a:t>
          </a:r>
          <a:endParaRPr lang="en-US" dirty="0"/>
        </a:p>
      </dgm:t>
    </dgm:pt>
    <dgm:pt modelId="{9E88D3BB-93B2-4043-803F-AB8AC101061A}" type="parTrans" cxnId="{5B215174-98BC-4EAB-AB6B-AA06C613D2CB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solidFill>
          <a:schemeClr val="accent3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853CC53F-87FB-4D61-A1A0-D247B7C7C282}" type="sibTrans" cxnId="{5B215174-98BC-4EAB-AB6B-AA06C613D2CB}">
      <dgm:prSet/>
      <dgm:spPr/>
      <dgm:t>
        <a:bodyPr/>
        <a:lstStyle/>
        <a:p>
          <a:endParaRPr lang="en-US"/>
        </a:p>
      </dgm:t>
    </dgm:pt>
    <dgm:pt modelId="{AB116E32-CC3D-4EDB-85FF-18E191487805}">
      <dgm:prSet phldrT="[Text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Restaurant footage</a:t>
          </a:r>
          <a:endParaRPr lang="en-US" dirty="0"/>
        </a:p>
      </dgm:t>
    </dgm:pt>
    <dgm:pt modelId="{32873138-5024-4A95-B892-83756CBBC911}" type="parTrans" cxnId="{7B230AE9-8E19-48E1-9E4C-86F9F19FDC43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solidFill>
          <a:schemeClr val="accent3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F68BDC78-673A-4B72-B194-E615D51043F8}" type="sibTrans" cxnId="{7B230AE9-8E19-48E1-9E4C-86F9F19FDC43}">
      <dgm:prSet/>
      <dgm:spPr/>
      <dgm:t>
        <a:bodyPr/>
        <a:lstStyle/>
        <a:p>
          <a:endParaRPr lang="en-US"/>
        </a:p>
      </dgm:t>
    </dgm:pt>
    <dgm:pt modelId="{97374428-E5E3-4989-8138-8AAB11EA8438}">
      <dgm:prSet phldrT="[Text]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Shop footage</a:t>
          </a:r>
          <a:endParaRPr lang="en-US" dirty="0"/>
        </a:p>
      </dgm:t>
    </dgm:pt>
    <dgm:pt modelId="{EBF61884-1AED-4A21-962D-C19BB9DC560A}" type="parTrans" cxnId="{9DC72169-A9D9-4EAD-AA40-A77B4A0F9524}">
      <dgm:prSet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solidFill>
          <a:schemeClr val="accent3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D33EA0C9-322D-4BBE-986D-8132BB301E49}" type="sibTrans" cxnId="{9DC72169-A9D9-4EAD-AA40-A77B4A0F9524}">
      <dgm:prSet/>
      <dgm:spPr/>
      <dgm:t>
        <a:bodyPr/>
        <a:lstStyle/>
        <a:p>
          <a:endParaRPr lang="en-US"/>
        </a:p>
      </dgm:t>
    </dgm:pt>
    <dgm:pt modelId="{62AFE2BD-8EA8-49B8-B73E-FBD088505E63}" type="pres">
      <dgm:prSet presAssocID="{990B042E-265C-4EEB-AF41-1C784E31E6D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A3FF636-5599-4A69-9E7D-835E90326715}" type="pres">
      <dgm:prSet presAssocID="{02F8C4DA-09C9-4CAA-8813-B9EBADCEFEF8}" presName="centerShape" presStyleLbl="node0" presStyleIdx="0" presStyleCnt="1" custScaleX="138976" custScaleY="126869" custLinFactNeighborX="32759" custLinFactNeighborY="-21077"/>
      <dgm:spPr/>
      <dgm:t>
        <a:bodyPr/>
        <a:lstStyle/>
        <a:p>
          <a:endParaRPr lang="en-US"/>
        </a:p>
      </dgm:t>
    </dgm:pt>
    <dgm:pt modelId="{B6477206-B45F-4B88-B3F2-E73A8C943743}" type="pres">
      <dgm:prSet presAssocID="{9E88D3BB-93B2-4043-803F-AB8AC101061A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50C66A07-A6AD-42B5-B5D0-EB1984F5B094}" type="pres">
      <dgm:prSet presAssocID="{B06301A3-80C2-465D-9A3C-DDC868474E16}" presName="node" presStyleLbl="node1" presStyleIdx="0" presStyleCnt="3" custRadScaleRad="52967" custRadScaleInc="-9167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55FFBD-2AD9-4951-86AA-FCB8743B6F57}" type="pres">
      <dgm:prSet presAssocID="{32873138-5024-4A95-B892-83756CBBC911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913643E0-46D2-4AA1-A8E5-2BDACAB09CED}" type="pres">
      <dgm:prSet presAssocID="{AB116E32-CC3D-4EDB-85FF-18E191487805}" presName="node" presStyleLbl="node1" presStyleIdx="1" presStyleCnt="3" custRadScaleRad="109242" custRadScaleInc="-417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E12472-6527-4022-8EEA-4AF9F6678895}" type="pres">
      <dgm:prSet presAssocID="{EBF61884-1AED-4A21-962D-C19BB9DC560A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ABD2B88A-6FA3-4969-8797-6B485E59FA0F}" type="pres">
      <dgm:prSet presAssocID="{97374428-E5E3-4989-8138-8AAB11EA8438}" presName="node" presStyleLbl="node1" presStyleIdx="2" presStyleCnt="3" custRadScaleRad="92173" custRadScaleInc="-19632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96CE35F-3D95-4E70-A895-13606E361B4A}" type="presOf" srcId="{02F8C4DA-09C9-4CAA-8813-B9EBADCEFEF8}" destId="{EA3FF636-5599-4A69-9E7D-835E90326715}" srcOrd="0" destOrd="0" presId="urn:microsoft.com/office/officeart/2005/8/layout/radial4"/>
    <dgm:cxn modelId="{5B215174-98BC-4EAB-AB6B-AA06C613D2CB}" srcId="{02F8C4DA-09C9-4CAA-8813-B9EBADCEFEF8}" destId="{B06301A3-80C2-465D-9A3C-DDC868474E16}" srcOrd="0" destOrd="0" parTransId="{9E88D3BB-93B2-4043-803F-AB8AC101061A}" sibTransId="{853CC53F-87FB-4D61-A1A0-D247B7C7C282}"/>
    <dgm:cxn modelId="{C7429C5F-338D-41F6-B27F-94415D27A08F}" type="presOf" srcId="{9E88D3BB-93B2-4043-803F-AB8AC101061A}" destId="{B6477206-B45F-4B88-B3F2-E73A8C943743}" srcOrd="0" destOrd="0" presId="urn:microsoft.com/office/officeart/2005/8/layout/radial4"/>
    <dgm:cxn modelId="{18863DAA-CA12-4A8B-BD48-E0A6DD5317A6}" type="presOf" srcId="{B06301A3-80C2-465D-9A3C-DDC868474E16}" destId="{50C66A07-A6AD-42B5-B5D0-EB1984F5B094}" srcOrd="0" destOrd="0" presId="urn:microsoft.com/office/officeart/2005/8/layout/radial4"/>
    <dgm:cxn modelId="{DF276AD4-2BF5-445F-98FA-75E2354C8944}" type="presOf" srcId="{32873138-5024-4A95-B892-83756CBBC911}" destId="{F355FFBD-2AD9-4951-86AA-FCB8743B6F57}" srcOrd="0" destOrd="0" presId="urn:microsoft.com/office/officeart/2005/8/layout/radial4"/>
    <dgm:cxn modelId="{9DC72169-A9D9-4EAD-AA40-A77B4A0F9524}" srcId="{02F8C4DA-09C9-4CAA-8813-B9EBADCEFEF8}" destId="{97374428-E5E3-4989-8138-8AAB11EA8438}" srcOrd="2" destOrd="0" parTransId="{EBF61884-1AED-4A21-962D-C19BB9DC560A}" sibTransId="{D33EA0C9-322D-4BBE-986D-8132BB301E49}"/>
    <dgm:cxn modelId="{4E1C68D6-32DD-44D9-AB3B-CD290F180938}" type="presOf" srcId="{990B042E-265C-4EEB-AF41-1C784E31E6D3}" destId="{62AFE2BD-8EA8-49B8-B73E-FBD088505E63}" srcOrd="0" destOrd="0" presId="urn:microsoft.com/office/officeart/2005/8/layout/radial4"/>
    <dgm:cxn modelId="{7B230AE9-8E19-48E1-9E4C-86F9F19FDC43}" srcId="{02F8C4DA-09C9-4CAA-8813-B9EBADCEFEF8}" destId="{AB116E32-CC3D-4EDB-85FF-18E191487805}" srcOrd="1" destOrd="0" parTransId="{32873138-5024-4A95-B892-83756CBBC911}" sibTransId="{F68BDC78-673A-4B72-B194-E615D51043F8}"/>
    <dgm:cxn modelId="{9D4C7B6B-ABB5-4035-BD00-D595D72888DE}" type="presOf" srcId="{AB116E32-CC3D-4EDB-85FF-18E191487805}" destId="{913643E0-46D2-4AA1-A8E5-2BDACAB09CED}" srcOrd="0" destOrd="0" presId="urn:microsoft.com/office/officeart/2005/8/layout/radial4"/>
    <dgm:cxn modelId="{ED9F1129-7307-43F0-A190-59B4D3497169}" type="presOf" srcId="{97374428-E5E3-4989-8138-8AAB11EA8438}" destId="{ABD2B88A-6FA3-4969-8797-6B485E59FA0F}" srcOrd="0" destOrd="0" presId="urn:microsoft.com/office/officeart/2005/8/layout/radial4"/>
    <dgm:cxn modelId="{30A97AA2-6EB3-488F-A38F-CB7BCFD85667}" type="presOf" srcId="{EBF61884-1AED-4A21-962D-C19BB9DC560A}" destId="{F8E12472-6527-4022-8EEA-4AF9F6678895}" srcOrd="0" destOrd="0" presId="urn:microsoft.com/office/officeart/2005/8/layout/radial4"/>
    <dgm:cxn modelId="{C3445248-F763-4EFB-8D4C-501964A6C5A8}" srcId="{990B042E-265C-4EEB-AF41-1C784E31E6D3}" destId="{02F8C4DA-09C9-4CAA-8813-B9EBADCEFEF8}" srcOrd="0" destOrd="0" parTransId="{71476DB2-B58C-4B94-93B2-B5228C0EC365}" sibTransId="{882E1B89-1ACE-41E7-8B7B-1F40DBA2EB3E}"/>
    <dgm:cxn modelId="{0C6030E1-C241-451F-831B-6B6223E4A459}" type="presParOf" srcId="{62AFE2BD-8EA8-49B8-B73E-FBD088505E63}" destId="{EA3FF636-5599-4A69-9E7D-835E90326715}" srcOrd="0" destOrd="0" presId="urn:microsoft.com/office/officeart/2005/8/layout/radial4"/>
    <dgm:cxn modelId="{5E29ECB0-8060-470A-AB21-820678DD67E4}" type="presParOf" srcId="{62AFE2BD-8EA8-49B8-B73E-FBD088505E63}" destId="{B6477206-B45F-4B88-B3F2-E73A8C943743}" srcOrd="1" destOrd="0" presId="urn:microsoft.com/office/officeart/2005/8/layout/radial4"/>
    <dgm:cxn modelId="{EA8546D3-BAF8-42EF-A31B-F4AD323A6FBF}" type="presParOf" srcId="{62AFE2BD-8EA8-49B8-B73E-FBD088505E63}" destId="{50C66A07-A6AD-42B5-B5D0-EB1984F5B094}" srcOrd="2" destOrd="0" presId="urn:microsoft.com/office/officeart/2005/8/layout/radial4"/>
    <dgm:cxn modelId="{AC69C40A-F026-40C0-AB84-C54484BF4DE4}" type="presParOf" srcId="{62AFE2BD-8EA8-49B8-B73E-FBD088505E63}" destId="{F355FFBD-2AD9-4951-86AA-FCB8743B6F57}" srcOrd="3" destOrd="0" presId="urn:microsoft.com/office/officeart/2005/8/layout/radial4"/>
    <dgm:cxn modelId="{3814A461-39A2-47AF-A9C1-C57FAEBDF6FE}" type="presParOf" srcId="{62AFE2BD-8EA8-49B8-B73E-FBD088505E63}" destId="{913643E0-46D2-4AA1-A8E5-2BDACAB09CED}" srcOrd="4" destOrd="0" presId="urn:microsoft.com/office/officeart/2005/8/layout/radial4"/>
    <dgm:cxn modelId="{DD33F1C2-D868-4AAA-B271-230069AFDDC8}" type="presParOf" srcId="{62AFE2BD-8EA8-49B8-B73E-FBD088505E63}" destId="{F8E12472-6527-4022-8EEA-4AF9F6678895}" srcOrd="5" destOrd="0" presId="urn:microsoft.com/office/officeart/2005/8/layout/radial4"/>
    <dgm:cxn modelId="{63969FE3-15E5-4872-9F5E-C831D1D249A3}" type="presParOf" srcId="{62AFE2BD-8EA8-49B8-B73E-FBD088505E63}" destId="{ABD2B88A-6FA3-4969-8797-6B485E59FA0F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82D1549-DF49-4DC4-AD56-4EE31DB7E7B6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60636D-EE2F-4B15-A033-F2E714CB72CB}">
      <dgm:prSet phldrT="[Text]" custT="1"/>
      <dgm:spPr/>
      <dgm:t>
        <a:bodyPr/>
        <a:lstStyle/>
        <a:p>
          <a:r>
            <a:rPr lang="en-US" sz="1400" b="1" dirty="0" smtClean="0"/>
            <a:t>Downloads</a:t>
          </a:r>
          <a:endParaRPr lang="en-US" sz="1400" b="1" dirty="0"/>
        </a:p>
      </dgm:t>
    </dgm:pt>
    <dgm:pt modelId="{8EA968AA-D2BB-4369-A90C-DE267ED4BFB7}" type="parTrans" cxnId="{FAC97238-E323-435A-B133-CAB43B47846E}">
      <dgm:prSet/>
      <dgm:spPr/>
      <dgm:t>
        <a:bodyPr/>
        <a:lstStyle/>
        <a:p>
          <a:endParaRPr lang="en-US"/>
        </a:p>
      </dgm:t>
    </dgm:pt>
    <dgm:pt modelId="{6AA81AE8-199B-4321-A80C-BCBFA6D293BC}" type="sibTrans" cxnId="{FAC97238-E323-435A-B133-CAB43B47846E}">
      <dgm:prSet/>
      <dgm:spPr/>
      <dgm:t>
        <a:bodyPr/>
        <a:lstStyle/>
        <a:p>
          <a:endParaRPr lang="en-US"/>
        </a:p>
      </dgm:t>
    </dgm:pt>
    <dgm:pt modelId="{631977BC-E876-4ED6-AD33-86DBEAF47E45}">
      <dgm:prSet phldrT="[Text]" custT="1"/>
      <dgm:spPr/>
      <dgm:t>
        <a:bodyPr/>
        <a:lstStyle/>
        <a:p>
          <a:r>
            <a:rPr lang="en-US" sz="1300" dirty="0" smtClean="0"/>
            <a:t>Source Device</a:t>
          </a:r>
          <a:endParaRPr lang="en-US" sz="1300" dirty="0"/>
        </a:p>
      </dgm:t>
    </dgm:pt>
    <dgm:pt modelId="{BA6C73F9-FA0F-4AD6-9870-8E78A0FD323A}" type="parTrans" cxnId="{EC7AD785-1A57-469C-BF8F-FB9D43C631ED}">
      <dgm:prSet/>
      <dgm:spPr/>
      <dgm:t>
        <a:bodyPr/>
        <a:lstStyle/>
        <a:p>
          <a:endParaRPr lang="en-US"/>
        </a:p>
      </dgm:t>
    </dgm:pt>
    <dgm:pt modelId="{A1541554-2716-4607-881A-A0D42D38BD6B}" type="sibTrans" cxnId="{EC7AD785-1A57-469C-BF8F-FB9D43C631ED}">
      <dgm:prSet/>
      <dgm:spPr/>
      <dgm:t>
        <a:bodyPr/>
        <a:lstStyle/>
        <a:p>
          <a:endParaRPr lang="en-US"/>
        </a:p>
      </dgm:t>
    </dgm:pt>
    <dgm:pt modelId="{4DD593F6-E4F2-4CD8-B93A-67AE72FA7F22}">
      <dgm:prSet phldrT="[Text]" custT="1"/>
      <dgm:spPr/>
      <dgm:t>
        <a:bodyPr/>
        <a:lstStyle/>
        <a:p>
          <a:r>
            <a:rPr lang="en-US" sz="1300" dirty="0" smtClean="0"/>
            <a:t>Extraction</a:t>
          </a:r>
          <a:endParaRPr lang="en-US" sz="1300" dirty="0"/>
        </a:p>
      </dgm:t>
    </dgm:pt>
    <dgm:pt modelId="{72873FA3-5CD6-47F6-8BEC-09D0DD3B5572}" type="parTrans" cxnId="{25AC3838-619C-4E64-8D66-AD6F95B18ACA}">
      <dgm:prSet/>
      <dgm:spPr/>
      <dgm:t>
        <a:bodyPr/>
        <a:lstStyle/>
        <a:p>
          <a:endParaRPr lang="en-US"/>
        </a:p>
      </dgm:t>
    </dgm:pt>
    <dgm:pt modelId="{2036130E-04AD-4EEA-B1BA-A835742A8342}" type="sibTrans" cxnId="{25AC3838-619C-4E64-8D66-AD6F95B18ACA}">
      <dgm:prSet/>
      <dgm:spPr/>
      <dgm:t>
        <a:bodyPr/>
        <a:lstStyle/>
        <a:p>
          <a:endParaRPr lang="en-US"/>
        </a:p>
      </dgm:t>
    </dgm:pt>
    <dgm:pt modelId="{DEAC1C81-D818-4757-A30B-0D9EC80CA040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400" b="1" dirty="0" smtClean="0"/>
            <a:t>Enhancement/ Comparison</a:t>
          </a:r>
          <a:endParaRPr lang="en-US" sz="1400" b="1" dirty="0"/>
        </a:p>
      </dgm:t>
    </dgm:pt>
    <dgm:pt modelId="{40D78B28-2CEF-4798-A6DB-551F4217ECE2}" type="parTrans" cxnId="{070E5F89-947B-4D27-80E6-E4AD7DD57530}">
      <dgm:prSet/>
      <dgm:spPr/>
      <dgm:t>
        <a:bodyPr/>
        <a:lstStyle/>
        <a:p>
          <a:endParaRPr lang="en-US"/>
        </a:p>
      </dgm:t>
    </dgm:pt>
    <dgm:pt modelId="{125D54CE-7735-4DB9-906F-6F9F5D138C52}" type="sibTrans" cxnId="{070E5F89-947B-4D27-80E6-E4AD7DD57530}">
      <dgm:prSet/>
      <dgm:spPr/>
      <dgm:t>
        <a:bodyPr/>
        <a:lstStyle/>
        <a:p>
          <a:endParaRPr lang="en-US"/>
        </a:p>
      </dgm:t>
    </dgm:pt>
    <dgm:pt modelId="{0EBE18B6-AEA1-4B9F-8698-2BF79FAF927D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Extracted Video</a:t>
          </a:r>
          <a:endParaRPr lang="en-US" dirty="0"/>
        </a:p>
      </dgm:t>
    </dgm:pt>
    <dgm:pt modelId="{C3595488-C2E1-4403-A0D5-605233C6A6CC}" type="parTrans" cxnId="{D6C19809-7FD8-4953-9890-4DCDAED7545D}">
      <dgm:prSet/>
      <dgm:spPr/>
      <dgm:t>
        <a:bodyPr/>
        <a:lstStyle/>
        <a:p>
          <a:endParaRPr lang="en-US"/>
        </a:p>
      </dgm:t>
    </dgm:pt>
    <dgm:pt modelId="{67B6FE5B-1684-488C-884F-D154FAA8EB20}" type="sibTrans" cxnId="{D6C19809-7FD8-4953-9890-4DCDAED7545D}">
      <dgm:prSet/>
      <dgm:spPr/>
      <dgm:t>
        <a:bodyPr/>
        <a:lstStyle/>
        <a:p>
          <a:endParaRPr lang="en-US"/>
        </a:p>
      </dgm:t>
    </dgm:pt>
    <dgm:pt modelId="{2496862D-08B3-47D4-BE5B-533713D5418C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Processing</a:t>
          </a:r>
          <a:endParaRPr lang="en-US" dirty="0"/>
        </a:p>
      </dgm:t>
    </dgm:pt>
    <dgm:pt modelId="{BF16D45B-E231-4512-B944-87A562677F92}" type="parTrans" cxnId="{8B4C1EF9-9E10-4449-ABA5-0605E87BC249}">
      <dgm:prSet/>
      <dgm:spPr/>
      <dgm:t>
        <a:bodyPr/>
        <a:lstStyle/>
        <a:p>
          <a:endParaRPr lang="en-US"/>
        </a:p>
      </dgm:t>
    </dgm:pt>
    <dgm:pt modelId="{27F3B4B5-EDAA-4336-94A3-598EF3082A41}" type="sibTrans" cxnId="{8B4C1EF9-9E10-4449-ABA5-0605E87BC249}">
      <dgm:prSet/>
      <dgm:spPr/>
      <dgm:t>
        <a:bodyPr/>
        <a:lstStyle/>
        <a:p>
          <a:endParaRPr lang="en-US"/>
        </a:p>
      </dgm:t>
    </dgm:pt>
    <dgm:pt modelId="{8EEBC4CD-973F-4B8B-B2E5-C6599D2FCE47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1400" b="1" dirty="0" smtClean="0"/>
            <a:t>Court Compilation</a:t>
          </a:r>
          <a:endParaRPr lang="en-US" sz="1400" b="1" dirty="0"/>
        </a:p>
      </dgm:t>
    </dgm:pt>
    <dgm:pt modelId="{8DB9854D-6C60-41AB-A322-DE8D80509BEF}" type="parTrans" cxnId="{AB259ACF-0DA2-4BD5-9FBC-4B12AF75E7E9}">
      <dgm:prSet/>
      <dgm:spPr/>
      <dgm:t>
        <a:bodyPr/>
        <a:lstStyle/>
        <a:p>
          <a:endParaRPr lang="en-US"/>
        </a:p>
      </dgm:t>
    </dgm:pt>
    <dgm:pt modelId="{0CFBE977-C1E2-407E-BB46-B51C895A0644}" type="sibTrans" cxnId="{AB259ACF-0DA2-4BD5-9FBC-4B12AF75E7E9}">
      <dgm:prSet/>
      <dgm:spPr/>
      <dgm:t>
        <a:bodyPr/>
        <a:lstStyle/>
        <a:p>
          <a:endParaRPr lang="en-US"/>
        </a:p>
      </dgm:t>
    </dgm:pt>
    <dgm:pt modelId="{AE9DD999-9A54-41B4-97F3-99F1530B0405}">
      <dgm:prSet phldrT="[Text]"/>
      <dgm:spPr>
        <a:solidFill>
          <a:schemeClr val="accent4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dirty="0" smtClean="0"/>
            <a:t>Multiple Extracted Videos</a:t>
          </a:r>
          <a:endParaRPr lang="en-US" dirty="0"/>
        </a:p>
      </dgm:t>
    </dgm:pt>
    <dgm:pt modelId="{84A3EB77-8716-4E92-9C81-69610385AC2A}" type="parTrans" cxnId="{56FCD119-BA10-4CA3-A06C-2A272389165A}">
      <dgm:prSet/>
      <dgm:spPr/>
      <dgm:t>
        <a:bodyPr/>
        <a:lstStyle/>
        <a:p>
          <a:endParaRPr lang="en-US"/>
        </a:p>
      </dgm:t>
    </dgm:pt>
    <dgm:pt modelId="{043A6505-7B53-45B7-B884-B90A00D8F301}" type="sibTrans" cxnId="{56FCD119-BA10-4CA3-A06C-2A272389165A}">
      <dgm:prSet/>
      <dgm:spPr/>
      <dgm:t>
        <a:bodyPr/>
        <a:lstStyle/>
        <a:p>
          <a:endParaRPr lang="en-US"/>
        </a:p>
      </dgm:t>
    </dgm:pt>
    <dgm:pt modelId="{6A28344B-3405-4357-936D-6ED00F228A29}">
      <dgm:prSet phldrT="[Text]"/>
      <dgm:spPr>
        <a:solidFill>
          <a:schemeClr val="accent4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dirty="0" smtClean="0"/>
            <a:t>Ingest/Editing</a:t>
          </a:r>
          <a:endParaRPr lang="en-US" dirty="0"/>
        </a:p>
      </dgm:t>
    </dgm:pt>
    <dgm:pt modelId="{4767CCD4-E29C-4CC3-8152-E2D2D8D26FDB}" type="parTrans" cxnId="{109E32D1-D8E6-4F9F-A3B8-C7E8F8155B7C}">
      <dgm:prSet/>
      <dgm:spPr/>
      <dgm:t>
        <a:bodyPr/>
        <a:lstStyle/>
        <a:p>
          <a:endParaRPr lang="en-US"/>
        </a:p>
      </dgm:t>
    </dgm:pt>
    <dgm:pt modelId="{C35D6216-E252-4FDC-8145-F15E9C991992}" type="sibTrans" cxnId="{109E32D1-D8E6-4F9F-A3B8-C7E8F8155B7C}">
      <dgm:prSet/>
      <dgm:spPr/>
      <dgm:t>
        <a:bodyPr/>
        <a:lstStyle/>
        <a:p>
          <a:endParaRPr lang="en-US"/>
        </a:p>
      </dgm:t>
    </dgm:pt>
    <dgm:pt modelId="{E8FB150A-FE74-4E9F-9453-1F85DF47E55B}">
      <dgm:prSet phldrT="[Text]" custT="1"/>
      <dgm:spPr/>
      <dgm:t>
        <a:bodyPr/>
        <a:lstStyle/>
        <a:p>
          <a:r>
            <a:rPr lang="en-US" sz="1300" dirty="0" smtClean="0"/>
            <a:t>Review/ Processing</a:t>
          </a:r>
          <a:endParaRPr lang="en-US" sz="1300" dirty="0"/>
        </a:p>
      </dgm:t>
    </dgm:pt>
    <dgm:pt modelId="{3A7A307F-511B-47AE-BB95-9DB4C42D9B3C}" type="parTrans" cxnId="{96C50879-52E9-435E-887E-7DBFCE75E4B4}">
      <dgm:prSet/>
      <dgm:spPr/>
      <dgm:t>
        <a:bodyPr/>
        <a:lstStyle/>
        <a:p>
          <a:endParaRPr lang="en-US"/>
        </a:p>
      </dgm:t>
    </dgm:pt>
    <dgm:pt modelId="{81DD773A-3B7F-4ACE-9B69-317E287A9AF8}" type="sibTrans" cxnId="{96C50879-52E9-435E-887E-7DBFCE75E4B4}">
      <dgm:prSet/>
      <dgm:spPr/>
      <dgm:t>
        <a:bodyPr/>
        <a:lstStyle/>
        <a:p>
          <a:endParaRPr lang="en-US"/>
        </a:p>
      </dgm:t>
    </dgm:pt>
    <dgm:pt modelId="{9AD8A7B5-BC1C-4424-BF2F-8D60DE6D430B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 smtClean="0"/>
            <a:t>Review/ Report</a:t>
          </a:r>
          <a:endParaRPr lang="en-US" dirty="0"/>
        </a:p>
      </dgm:t>
    </dgm:pt>
    <dgm:pt modelId="{B3383CBF-2144-46D3-9B7D-EE54AA6561CC}" type="parTrans" cxnId="{8609BC25-0CC4-4586-A52C-AFAD846A975E}">
      <dgm:prSet/>
      <dgm:spPr/>
      <dgm:t>
        <a:bodyPr/>
        <a:lstStyle/>
        <a:p>
          <a:endParaRPr lang="en-US"/>
        </a:p>
      </dgm:t>
    </dgm:pt>
    <dgm:pt modelId="{873F685F-FBB7-4806-A449-01B4836FF970}" type="sibTrans" cxnId="{8609BC25-0CC4-4586-A52C-AFAD846A975E}">
      <dgm:prSet/>
      <dgm:spPr/>
      <dgm:t>
        <a:bodyPr/>
        <a:lstStyle/>
        <a:p>
          <a:endParaRPr lang="en-US"/>
        </a:p>
      </dgm:t>
    </dgm:pt>
    <dgm:pt modelId="{D63FCD1C-0531-4037-B6F4-2DC70C8E90D7}">
      <dgm:prSet phldrT="[Text]"/>
      <dgm:spPr>
        <a:solidFill>
          <a:schemeClr val="accent4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dirty="0" smtClean="0"/>
            <a:t>Court Presentation</a:t>
          </a:r>
          <a:endParaRPr lang="en-US" dirty="0"/>
        </a:p>
      </dgm:t>
    </dgm:pt>
    <dgm:pt modelId="{AC4726E8-C863-45D2-AC65-9FAD4E11442C}" type="parTrans" cxnId="{2811181B-E0D2-4B12-B8CA-ADEF8C5C8A94}">
      <dgm:prSet/>
      <dgm:spPr/>
      <dgm:t>
        <a:bodyPr/>
        <a:lstStyle/>
        <a:p>
          <a:endParaRPr lang="en-US"/>
        </a:p>
      </dgm:t>
    </dgm:pt>
    <dgm:pt modelId="{FD70EA65-F612-4ACC-BD0A-CEFBE82FD2A4}" type="sibTrans" cxnId="{2811181B-E0D2-4B12-B8CA-ADEF8C5C8A94}">
      <dgm:prSet/>
      <dgm:spPr/>
      <dgm:t>
        <a:bodyPr/>
        <a:lstStyle/>
        <a:p>
          <a:endParaRPr lang="en-US"/>
        </a:p>
      </dgm:t>
    </dgm:pt>
    <dgm:pt modelId="{C3132162-AA3D-4193-BB73-9F6E433F2096}" type="pres">
      <dgm:prSet presAssocID="{382D1549-DF49-4DC4-AD56-4EE31DB7E7B6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C902B68-0E4D-4681-A24E-421B193D66DF}" type="pres">
      <dgm:prSet presAssocID="{3E60636D-EE2F-4B15-A033-F2E714CB72CB}" presName="horFlow" presStyleCnt="0"/>
      <dgm:spPr/>
    </dgm:pt>
    <dgm:pt modelId="{3018FA15-7389-4908-9EB0-44FEDE5A6388}" type="pres">
      <dgm:prSet presAssocID="{3E60636D-EE2F-4B15-A033-F2E714CB72CB}" presName="bigChev" presStyleLbl="node1" presStyleIdx="0" presStyleCnt="3"/>
      <dgm:spPr/>
      <dgm:t>
        <a:bodyPr/>
        <a:lstStyle/>
        <a:p>
          <a:endParaRPr lang="en-US"/>
        </a:p>
      </dgm:t>
    </dgm:pt>
    <dgm:pt modelId="{9D397248-02C4-4E37-82AC-28D828ABB4C7}" type="pres">
      <dgm:prSet presAssocID="{BA6C73F9-FA0F-4AD6-9870-8E78A0FD323A}" presName="parTrans" presStyleCnt="0"/>
      <dgm:spPr/>
    </dgm:pt>
    <dgm:pt modelId="{8C0DC09C-9BFB-45FD-9CA2-A0C343ADD9E9}" type="pres">
      <dgm:prSet presAssocID="{631977BC-E876-4ED6-AD33-86DBEAF47E45}" presName="node" presStyleLbl="alignAccFollow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5077B0-8F18-4876-96F3-CC87221F674D}" type="pres">
      <dgm:prSet presAssocID="{A1541554-2716-4607-881A-A0D42D38BD6B}" presName="sibTrans" presStyleCnt="0"/>
      <dgm:spPr/>
    </dgm:pt>
    <dgm:pt modelId="{0A892D1E-EF6C-4F56-89E9-CF274E9BD56D}" type="pres">
      <dgm:prSet presAssocID="{4DD593F6-E4F2-4CD8-B93A-67AE72FA7F22}" presName="node" presStyleLbl="alignAccFollow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9E28BE-58F9-4681-BFC8-6490F4EAC13F}" type="pres">
      <dgm:prSet presAssocID="{2036130E-04AD-4EEA-B1BA-A835742A8342}" presName="sibTrans" presStyleCnt="0"/>
      <dgm:spPr/>
    </dgm:pt>
    <dgm:pt modelId="{3AAEE3D5-E3DC-4EF1-B767-073990D14C5E}" type="pres">
      <dgm:prSet presAssocID="{E8FB150A-FE74-4E9F-9453-1F85DF47E55B}" presName="node" presStyleLbl="alignAccFollow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E0F4B2-A71D-422E-A416-D8A9C3FC64DC}" type="pres">
      <dgm:prSet presAssocID="{3E60636D-EE2F-4B15-A033-F2E714CB72CB}" presName="vSp" presStyleCnt="0"/>
      <dgm:spPr/>
    </dgm:pt>
    <dgm:pt modelId="{9E83A2F8-7DE2-4A31-BD42-0F3C15CA8DE3}" type="pres">
      <dgm:prSet presAssocID="{DEAC1C81-D818-4757-A30B-0D9EC80CA040}" presName="horFlow" presStyleCnt="0"/>
      <dgm:spPr/>
    </dgm:pt>
    <dgm:pt modelId="{29927D6F-2E1C-4A7D-8A74-A11B94553AEA}" type="pres">
      <dgm:prSet presAssocID="{DEAC1C81-D818-4757-A30B-0D9EC80CA040}" presName="bigChev" presStyleLbl="node1" presStyleIdx="1" presStyleCnt="3"/>
      <dgm:spPr/>
      <dgm:t>
        <a:bodyPr/>
        <a:lstStyle/>
        <a:p>
          <a:endParaRPr lang="en-US"/>
        </a:p>
      </dgm:t>
    </dgm:pt>
    <dgm:pt modelId="{02FCF5FA-E823-40F1-B520-308091AB7D50}" type="pres">
      <dgm:prSet presAssocID="{C3595488-C2E1-4403-A0D5-605233C6A6CC}" presName="parTrans" presStyleCnt="0"/>
      <dgm:spPr/>
    </dgm:pt>
    <dgm:pt modelId="{258FB8FB-9BF8-4CCA-B12C-CA67264D7C34}" type="pres">
      <dgm:prSet presAssocID="{0EBE18B6-AEA1-4B9F-8698-2BF79FAF927D}" presName="node" presStyleLbl="alignAccFollow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832DA2-9E4E-4F3E-9B94-9F1D93D3388F}" type="pres">
      <dgm:prSet presAssocID="{67B6FE5B-1684-488C-884F-D154FAA8EB20}" presName="sibTrans" presStyleCnt="0"/>
      <dgm:spPr/>
    </dgm:pt>
    <dgm:pt modelId="{C3824F75-461E-4BB7-A28E-0FD820FAB796}" type="pres">
      <dgm:prSet presAssocID="{2496862D-08B3-47D4-BE5B-533713D5418C}" presName="node" presStyleLbl="alignAccFollow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94FA04-AF1B-47B1-AF44-5E80A8345680}" type="pres">
      <dgm:prSet presAssocID="{27F3B4B5-EDAA-4336-94A3-598EF3082A41}" presName="sibTrans" presStyleCnt="0"/>
      <dgm:spPr/>
    </dgm:pt>
    <dgm:pt modelId="{B471C50D-EAB0-412C-BCB1-DA662F5757B8}" type="pres">
      <dgm:prSet presAssocID="{9AD8A7B5-BC1C-4424-BF2F-8D60DE6D430B}" presName="node" presStyleLbl="alignAccFollow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C7B6C5-1053-464D-9104-266BE0FC614C}" type="pres">
      <dgm:prSet presAssocID="{DEAC1C81-D818-4757-A30B-0D9EC80CA040}" presName="vSp" presStyleCnt="0"/>
      <dgm:spPr/>
    </dgm:pt>
    <dgm:pt modelId="{BC0C3947-A4FB-4B2D-A814-5F31FEBDB1A8}" type="pres">
      <dgm:prSet presAssocID="{8EEBC4CD-973F-4B8B-B2E5-C6599D2FCE47}" presName="horFlow" presStyleCnt="0"/>
      <dgm:spPr/>
    </dgm:pt>
    <dgm:pt modelId="{99F35F3B-518F-4987-AC8D-36F5BCF8F088}" type="pres">
      <dgm:prSet presAssocID="{8EEBC4CD-973F-4B8B-B2E5-C6599D2FCE47}" presName="bigChev" presStyleLbl="node1" presStyleIdx="2" presStyleCnt="3"/>
      <dgm:spPr/>
      <dgm:t>
        <a:bodyPr/>
        <a:lstStyle/>
        <a:p>
          <a:endParaRPr lang="en-US"/>
        </a:p>
      </dgm:t>
    </dgm:pt>
    <dgm:pt modelId="{52DE51DD-5AC5-4715-82AB-5C86DA642DAD}" type="pres">
      <dgm:prSet presAssocID="{84A3EB77-8716-4E92-9C81-69610385AC2A}" presName="parTrans" presStyleCnt="0"/>
      <dgm:spPr/>
    </dgm:pt>
    <dgm:pt modelId="{ACD965A6-F331-4890-BAC7-3B2BD539C356}" type="pres">
      <dgm:prSet presAssocID="{AE9DD999-9A54-41B4-97F3-99F1530B0405}" presName="node" presStyleLbl="alignAccFollow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097693-477F-401A-88EE-9C23523FD3FA}" type="pres">
      <dgm:prSet presAssocID="{043A6505-7B53-45B7-B884-B90A00D8F301}" presName="sibTrans" presStyleCnt="0"/>
      <dgm:spPr/>
    </dgm:pt>
    <dgm:pt modelId="{80D46355-332B-4928-A726-8B933A4BE7EC}" type="pres">
      <dgm:prSet presAssocID="{6A28344B-3405-4357-936D-6ED00F228A29}" presName="node" presStyleLbl="alignAccFollow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F5B6DD-0D7E-4084-9682-8A946E50F0D4}" type="pres">
      <dgm:prSet presAssocID="{C35D6216-E252-4FDC-8145-F15E9C991992}" presName="sibTrans" presStyleCnt="0"/>
      <dgm:spPr/>
    </dgm:pt>
    <dgm:pt modelId="{E923A849-45AC-4D91-8D60-2A92295FF72A}" type="pres">
      <dgm:prSet presAssocID="{D63FCD1C-0531-4037-B6F4-2DC70C8E90D7}" presName="node" presStyleLbl="alignAccFollow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C7AD785-1A57-469C-BF8F-FB9D43C631ED}" srcId="{3E60636D-EE2F-4B15-A033-F2E714CB72CB}" destId="{631977BC-E876-4ED6-AD33-86DBEAF47E45}" srcOrd="0" destOrd="0" parTransId="{BA6C73F9-FA0F-4AD6-9870-8E78A0FD323A}" sibTransId="{A1541554-2716-4607-881A-A0D42D38BD6B}"/>
    <dgm:cxn modelId="{8F9B715E-811E-43F5-A97E-F324DC6ED1A1}" type="presOf" srcId="{DEAC1C81-D818-4757-A30B-0D9EC80CA040}" destId="{29927D6F-2E1C-4A7D-8A74-A11B94553AEA}" srcOrd="0" destOrd="0" presId="urn:microsoft.com/office/officeart/2005/8/layout/lProcess3"/>
    <dgm:cxn modelId="{D6C19809-7FD8-4953-9890-4DCDAED7545D}" srcId="{DEAC1C81-D818-4757-A30B-0D9EC80CA040}" destId="{0EBE18B6-AEA1-4B9F-8698-2BF79FAF927D}" srcOrd="0" destOrd="0" parTransId="{C3595488-C2E1-4403-A0D5-605233C6A6CC}" sibTransId="{67B6FE5B-1684-488C-884F-D154FAA8EB20}"/>
    <dgm:cxn modelId="{25AC3838-619C-4E64-8D66-AD6F95B18ACA}" srcId="{3E60636D-EE2F-4B15-A033-F2E714CB72CB}" destId="{4DD593F6-E4F2-4CD8-B93A-67AE72FA7F22}" srcOrd="1" destOrd="0" parTransId="{72873FA3-5CD6-47F6-8BEC-09D0DD3B5572}" sibTransId="{2036130E-04AD-4EEA-B1BA-A835742A8342}"/>
    <dgm:cxn modelId="{EAB8B030-3C6B-4E08-811C-FCE08CDEDC25}" type="presOf" srcId="{4DD593F6-E4F2-4CD8-B93A-67AE72FA7F22}" destId="{0A892D1E-EF6C-4F56-89E9-CF274E9BD56D}" srcOrd="0" destOrd="0" presId="urn:microsoft.com/office/officeart/2005/8/layout/lProcess3"/>
    <dgm:cxn modelId="{E1CA8633-171B-4259-8575-D816B77C9ED5}" type="presOf" srcId="{0EBE18B6-AEA1-4B9F-8698-2BF79FAF927D}" destId="{258FB8FB-9BF8-4CCA-B12C-CA67264D7C34}" srcOrd="0" destOrd="0" presId="urn:microsoft.com/office/officeart/2005/8/layout/lProcess3"/>
    <dgm:cxn modelId="{8609BC25-0CC4-4586-A52C-AFAD846A975E}" srcId="{DEAC1C81-D818-4757-A30B-0D9EC80CA040}" destId="{9AD8A7B5-BC1C-4424-BF2F-8D60DE6D430B}" srcOrd="2" destOrd="0" parTransId="{B3383CBF-2144-46D3-9B7D-EE54AA6561CC}" sibTransId="{873F685F-FBB7-4806-A449-01B4836FF970}"/>
    <dgm:cxn modelId="{A566F9A5-6D7C-4A5B-A995-F541EA12DF15}" type="presOf" srcId="{3E60636D-EE2F-4B15-A033-F2E714CB72CB}" destId="{3018FA15-7389-4908-9EB0-44FEDE5A6388}" srcOrd="0" destOrd="0" presId="urn:microsoft.com/office/officeart/2005/8/layout/lProcess3"/>
    <dgm:cxn modelId="{2811181B-E0D2-4B12-B8CA-ADEF8C5C8A94}" srcId="{8EEBC4CD-973F-4B8B-B2E5-C6599D2FCE47}" destId="{D63FCD1C-0531-4037-B6F4-2DC70C8E90D7}" srcOrd="2" destOrd="0" parTransId="{AC4726E8-C863-45D2-AC65-9FAD4E11442C}" sibTransId="{FD70EA65-F612-4ACC-BD0A-CEFBE82FD2A4}"/>
    <dgm:cxn modelId="{1EAFBF7C-EAAB-4F35-9EB3-F1BEF6C62E9C}" type="presOf" srcId="{382D1549-DF49-4DC4-AD56-4EE31DB7E7B6}" destId="{C3132162-AA3D-4193-BB73-9F6E433F2096}" srcOrd="0" destOrd="0" presId="urn:microsoft.com/office/officeart/2005/8/layout/lProcess3"/>
    <dgm:cxn modelId="{1B5374FA-3FF8-4C01-894D-3A33FA8E3C59}" type="presOf" srcId="{E8FB150A-FE74-4E9F-9453-1F85DF47E55B}" destId="{3AAEE3D5-E3DC-4EF1-B767-073990D14C5E}" srcOrd="0" destOrd="0" presId="urn:microsoft.com/office/officeart/2005/8/layout/lProcess3"/>
    <dgm:cxn modelId="{AC574259-DB70-4FA0-9F3B-DD9EF96801A4}" type="presOf" srcId="{AE9DD999-9A54-41B4-97F3-99F1530B0405}" destId="{ACD965A6-F331-4890-BAC7-3B2BD539C356}" srcOrd="0" destOrd="0" presId="urn:microsoft.com/office/officeart/2005/8/layout/lProcess3"/>
    <dgm:cxn modelId="{96C50879-52E9-435E-887E-7DBFCE75E4B4}" srcId="{3E60636D-EE2F-4B15-A033-F2E714CB72CB}" destId="{E8FB150A-FE74-4E9F-9453-1F85DF47E55B}" srcOrd="2" destOrd="0" parTransId="{3A7A307F-511B-47AE-BB95-9DB4C42D9B3C}" sibTransId="{81DD773A-3B7F-4ACE-9B69-317E287A9AF8}"/>
    <dgm:cxn modelId="{8B4C1EF9-9E10-4449-ABA5-0605E87BC249}" srcId="{DEAC1C81-D818-4757-A30B-0D9EC80CA040}" destId="{2496862D-08B3-47D4-BE5B-533713D5418C}" srcOrd="1" destOrd="0" parTransId="{BF16D45B-E231-4512-B944-87A562677F92}" sibTransId="{27F3B4B5-EDAA-4336-94A3-598EF3082A41}"/>
    <dgm:cxn modelId="{AB259ACF-0DA2-4BD5-9FBC-4B12AF75E7E9}" srcId="{382D1549-DF49-4DC4-AD56-4EE31DB7E7B6}" destId="{8EEBC4CD-973F-4B8B-B2E5-C6599D2FCE47}" srcOrd="2" destOrd="0" parTransId="{8DB9854D-6C60-41AB-A322-DE8D80509BEF}" sibTransId="{0CFBE977-C1E2-407E-BB46-B51C895A0644}"/>
    <dgm:cxn modelId="{B987D14D-4826-40A1-AAF1-0B9D4D8EA4F7}" type="presOf" srcId="{2496862D-08B3-47D4-BE5B-533713D5418C}" destId="{C3824F75-461E-4BB7-A28E-0FD820FAB796}" srcOrd="0" destOrd="0" presId="urn:microsoft.com/office/officeart/2005/8/layout/lProcess3"/>
    <dgm:cxn modelId="{FAC97238-E323-435A-B133-CAB43B47846E}" srcId="{382D1549-DF49-4DC4-AD56-4EE31DB7E7B6}" destId="{3E60636D-EE2F-4B15-A033-F2E714CB72CB}" srcOrd="0" destOrd="0" parTransId="{8EA968AA-D2BB-4369-A90C-DE267ED4BFB7}" sibTransId="{6AA81AE8-199B-4321-A80C-BCBFA6D293BC}"/>
    <dgm:cxn modelId="{A2FB23FA-8AD8-455D-95E6-A556204C465F}" type="presOf" srcId="{6A28344B-3405-4357-936D-6ED00F228A29}" destId="{80D46355-332B-4928-A726-8B933A4BE7EC}" srcOrd="0" destOrd="0" presId="urn:microsoft.com/office/officeart/2005/8/layout/lProcess3"/>
    <dgm:cxn modelId="{5219DEE9-A5E7-4BAA-B295-A183D01A0D7F}" type="presOf" srcId="{631977BC-E876-4ED6-AD33-86DBEAF47E45}" destId="{8C0DC09C-9BFB-45FD-9CA2-A0C343ADD9E9}" srcOrd="0" destOrd="0" presId="urn:microsoft.com/office/officeart/2005/8/layout/lProcess3"/>
    <dgm:cxn modelId="{070E5F89-947B-4D27-80E6-E4AD7DD57530}" srcId="{382D1549-DF49-4DC4-AD56-4EE31DB7E7B6}" destId="{DEAC1C81-D818-4757-A30B-0D9EC80CA040}" srcOrd="1" destOrd="0" parTransId="{40D78B28-2CEF-4798-A6DB-551F4217ECE2}" sibTransId="{125D54CE-7735-4DB9-906F-6F9F5D138C52}"/>
    <dgm:cxn modelId="{E9776132-D1AD-4A20-ADA4-31BE1C7E3680}" type="presOf" srcId="{D63FCD1C-0531-4037-B6F4-2DC70C8E90D7}" destId="{E923A849-45AC-4D91-8D60-2A92295FF72A}" srcOrd="0" destOrd="0" presId="urn:microsoft.com/office/officeart/2005/8/layout/lProcess3"/>
    <dgm:cxn modelId="{56FCD119-BA10-4CA3-A06C-2A272389165A}" srcId="{8EEBC4CD-973F-4B8B-B2E5-C6599D2FCE47}" destId="{AE9DD999-9A54-41B4-97F3-99F1530B0405}" srcOrd="0" destOrd="0" parTransId="{84A3EB77-8716-4E92-9C81-69610385AC2A}" sibTransId="{043A6505-7B53-45B7-B884-B90A00D8F301}"/>
    <dgm:cxn modelId="{EB7C5CD2-E6CF-4F34-926C-481748170B51}" type="presOf" srcId="{8EEBC4CD-973F-4B8B-B2E5-C6599D2FCE47}" destId="{99F35F3B-518F-4987-AC8D-36F5BCF8F088}" srcOrd="0" destOrd="0" presId="urn:microsoft.com/office/officeart/2005/8/layout/lProcess3"/>
    <dgm:cxn modelId="{88785C90-7F18-433E-8CDA-5BE8FC28AAFD}" type="presOf" srcId="{9AD8A7B5-BC1C-4424-BF2F-8D60DE6D430B}" destId="{B471C50D-EAB0-412C-BCB1-DA662F5757B8}" srcOrd="0" destOrd="0" presId="urn:microsoft.com/office/officeart/2005/8/layout/lProcess3"/>
    <dgm:cxn modelId="{109E32D1-D8E6-4F9F-A3B8-C7E8F8155B7C}" srcId="{8EEBC4CD-973F-4B8B-B2E5-C6599D2FCE47}" destId="{6A28344B-3405-4357-936D-6ED00F228A29}" srcOrd="1" destOrd="0" parTransId="{4767CCD4-E29C-4CC3-8152-E2D2D8D26FDB}" sibTransId="{C35D6216-E252-4FDC-8145-F15E9C991992}"/>
    <dgm:cxn modelId="{963B9123-8C6F-4AEB-864B-EF09C9AF3498}" type="presParOf" srcId="{C3132162-AA3D-4193-BB73-9F6E433F2096}" destId="{0C902B68-0E4D-4681-A24E-421B193D66DF}" srcOrd="0" destOrd="0" presId="urn:microsoft.com/office/officeart/2005/8/layout/lProcess3"/>
    <dgm:cxn modelId="{EDEB0CE1-F778-499A-9836-C01BACE1AD5C}" type="presParOf" srcId="{0C902B68-0E4D-4681-A24E-421B193D66DF}" destId="{3018FA15-7389-4908-9EB0-44FEDE5A6388}" srcOrd="0" destOrd="0" presId="urn:microsoft.com/office/officeart/2005/8/layout/lProcess3"/>
    <dgm:cxn modelId="{75BAB282-0CA2-4106-A6B5-D71404C2A02B}" type="presParOf" srcId="{0C902B68-0E4D-4681-A24E-421B193D66DF}" destId="{9D397248-02C4-4E37-82AC-28D828ABB4C7}" srcOrd="1" destOrd="0" presId="urn:microsoft.com/office/officeart/2005/8/layout/lProcess3"/>
    <dgm:cxn modelId="{FDD0000A-17B8-47FE-9587-34B37D54E5B2}" type="presParOf" srcId="{0C902B68-0E4D-4681-A24E-421B193D66DF}" destId="{8C0DC09C-9BFB-45FD-9CA2-A0C343ADD9E9}" srcOrd="2" destOrd="0" presId="urn:microsoft.com/office/officeart/2005/8/layout/lProcess3"/>
    <dgm:cxn modelId="{7BC70249-1F58-4262-A23D-957D857F3F9E}" type="presParOf" srcId="{0C902B68-0E4D-4681-A24E-421B193D66DF}" destId="{9A5077B0-8F18-4876-96F3-CC87221F674D}" srcOrd="3" destOrd="0" presId="urn:microsoft.com/office/officeart/2005/8/layout/lProcess3"/>
    <dgm:cxn modelId="{E9D071D4-5745-40B0-BB1C-1710130D7885}" type="presParOf" srcId="{0C902B68-0E4D-4681-A24E-421B193D66DF}" destId="{0A892D1E-EF6C-4F56-89E9-CF274E9BD56D}" srcOrd="4" destOrd="0" presId="urn:microsoft.com/office/officeart/2005/8/layout/lProcess3"/>
    <dgm:cxn modelId="{19FC7DB8-4020-4A93-944A-12ACBC842A1E}" type="presParOf" srcId="{0C902B68-0E4D-4681-A24E-421B193D66DF}" destId="{839E28BE-58F9-4681-BFC8-6490F4EAC13F}" srcOrd="5" destOrd="0" presId="urn:microsoft.com/office/officeart/2005/8/layout/lProcess3"/>
    <dgm:cxn modelId="{E6A1665B-4DCF-4E97-88FE-383B5FA9EC04}" type="presParOf" srcId="{0C902B68-0E4D-4681-A24E-421B193D66DF}" destId="{3AAEE3D5-E3DC-4EF1-B767-073990D14C5E}" srcOrd="6" destOrd="0" presId="urn:microsoft.com/office/officeart/2005/8/layout/lProcess3"/>
    <dgm:cxn modelId="{EB374A36-C11A-4AF0-9240-C47D1DB41624}" type="presParOf" srcId="{C3132162-AA3D-4193-BB73-9F6E433F2096}" destId="{59E0F4B2-A71D-422E-A416-D8A9C3FC64DC}" srcOrd="1" destOrd="0" presId="urn:microsoft.com/office/officeart/2005/8/layout/lProcess3"/>
    <dgm:cxn modelId="{55D41A68-B23A-46AD-B7BF-DB4A5BFF18A8}" type="presParOf" srcId="{C3132162-AA3D-4193-BB73-9F6E433F2096}" destId="{9E83A2F8-7DE2-4A31-BD42-0F3C15CA8DE3}" srcOrd="2" destOrd="0" presId="urn:microsoft.com/office/officeart/2005/8/layout/lProcess3"/>
    <dgm:cxn modelId="{24F329BF-5C91-48BE-92B8-A50855156433}" type="presParOf" srcId="{9E83A2F8-7DE2-4A31-BD42-0F3C15CA8DE3}" destId="{29927D6F-2E1C-4A7D-8A74-A11B94553AEA}" srcOrd="0" destOrd="0" presId="urn:microsoft.com/office/officeart/2005/8/layout/lProcess3"/>
    <dgm:cxn modelId="{CA01BF8E-29CB-47CE-A3ED-100C2DFDC3A2}" type="presParOf" srcId="{9E83A2F8-7DE2-4A31-BD42-0F3C15CA8DE3}" destId="{02FCF5FA-E823-40F1-B520-308091AB7D50}" srcOrd="1" destOrd="0" presId="urn:microsoft.com/office/officeart/2005/8/layout/lProcess3"/>
    <dgm:cxn modelId="{B65C6E1A-C454-4532-B240-C6AEBC383C6D}" type="presParOf" srcId="{9E83A2F8-7DE2-4A31-BD42-0F3C15CA8DE3}" destId="{258FB8FB-9BF8-4CCA-B12C-CA67264D7C34}" srcOrd="2" destOrd="0" presId="urn:microsoft.com/office/officeart/2005/8/layout/lProcess3"/>
    <dgm:cxn modelId="{A8CA84F7-5D9F-4B00-A98E-B07ED9706F4C}" type="presParOf" srcId="{9E83A2F8-7DE2-4A31-BD42-0F3C15CA8DE3}" destId="{6B832DA2-9E4E-4F3E-9B94-9F1D93D3388F}" srcOrd="3" destOrd="0" presId="urn:microsoft.com/office/officeart/2005/8/layout/lProcess3"/>
    <dgm:cxn modelId="{D1F50D22-1314-41E9-A7A6-1B39AD7C734D}" type="presParOf" srcId="{9E83A2F8-7DE2-4A31-BD42-0F3C15CA8DE3}" destId="{C3824F75-461E-4BB7-A28E-0FD820FAB796}" srcOrd="4" destOrd="0" presId="urn:microsoft.com/office/officeart/2005/8/layout/lProcess3"/>
    <dgm:cxn modelId="{AB8E9FBE-C03B-471E-AF99-35432AF9E1E1}" type="presParOf" srcId="{9E83A2F8-7DE2-4A31-BD42-0F3C15CA8DE3}" destId="{FC94FA04-AF1B-47B1-AF44-5E80A8345680}" srcOrd="5" destOrd="0" presId="urn:microsoft.com/office/officeart/2005/8/layout/lProcess3"/>
    <dgm:cxn modelId="{8E14F65D-2B26-44E3-847E-42C97AF7A9A3}" type="presParOf" srcId="{9E83A2F8-7DE2-4A31-BD42-0F3C15CA8DE3}" destId="{B471C50D-EAB0-412C-BCB1-DA662F5757B8}" srcOrd="6" destOrd="0" presId="urn:microsoft.com/office/officeart/2005/8/layout/lProcess3"/>
    <dgm:cxn modelId="{E46B37DD-2B11-430C-9E4B-8B0B82491789}" type="presParOf" srcId="{C3132162-AA3D-4193-BB73-9F6E433F2096}" destId="{9FC7B6C5-1053-464D-9104-266BE0FC614C}" srcOrd="3" destOrd="0" presId="urn:microsoft.com/office/officeart/2005/8/layout/lProcess3"/>
    <dgm:cxn modelId="{7FB890EF-BDB4-4AA3-B19F-16093C86A52C}" type="presParOf" srcId="{C3132162-AA3D-4193-BB73-9F6E433F2096}" destId="{BC0C3947-A4FB-4B2D-A814-5F31FEBDB1A8}" srcOrd="4" destOrd="0" presId="urn:microsoft.com/office/officeart/2005/8/layout/lProcess3"/>
    <dgm:cxn modelId="{78977A2C-5EEA-4195-A693-C09B7529BF6D}" type="presParOf" srcId="{BC0C3947-A4FB-4B2D-A814-5F31FEBDB1A8}" destId="{99F35F3B-518F-4987-AC8D-36F5BCF8F088}" srcOrd="0" destOrd="0" presId="urn:microsoft.com/office/officeart/2005/8/layout/lProcess3"/>
    <dgm:cxn modelId="{FCB6EEA8-D17D-449E-A021-EF50F6A2BF77}" type="presParOf" srcId="{BC0C3947-A4FB-4B2D-A814-5F31FEBDB1A8}" destId="{52DE51DD-5AC5-4715-82AB-5C86DA642DAD}" srcOrd="1" destOrd="0" presId="urn:microsoft.com/office/officeart/2005/8/layout/lProcess3"/>
    <dgm:cxn modelId="{621D37B2-6BC0-48D9-949F-2865B5893EF0}" type="presParOf" srcId="{BC0C3947-A4FB-4B2D-A814-5F31FEBDB1A8}" destId="{ACD965A6-F331-4890-BAC7-3B2BD539C356}" srcOrd="2" destOrd="0" presId="urn:microsoft.com/office/officeart/2005/8/layout/lProcess3"/>
    <dgm:cxn modelId="{3BB6B9FE-8B77-4238-BCE7-D50F3BF2F3EF}" type="presParOf" srcId="{BC0C3947-A4FB-4B2D-A814-5F31FEBDB1A8}" destId="{D0097693-477F-401A-88EE-9C23523FD3FA}" srcOrd="3" destOrd="0" presId="urn:microsoft.com/office/officeart/2005/8/layout/lProcess3"/>
    <dgm:cxn modelId="{D957A2D8-7BB9-4B2F-BD53-1DB681A1F647}" type="presParOf" srcId="{BC0C3947-A4FB-4B2D-A814-5F31FEBDB1A8}" destId="{80D46355-332B-4928-A726-8B933A4BE7EC}" srcOrd="4" destOrd="0" presId="urn:microsoft.com/office/officeart/2005/8/layout/lProcess3"/>
    <dgm:cxn modelId="{DD90169B-2491-46D0-90B2-4CB4256B8DD2}" type="presParOf" srcId="{BC0C3947-A4FB-4B2D-A814-5F31FEBDB1A8}" destId="{DCF5B6DD-0D7E-4084-9682-8A946E50F0D4}" srcOrd="5" destOrd="0" presId="urn:microsoft.com/office/officeart/2005/8/layout/lProcess3"/>
    <dgm:cxn modelId="{E2D0EC56-7AF9-4BCB-ACDA-1FADE96C2BDE}" type="presParOf" srcId="{BC0C3947-A4FB-4B2D-A814-5F31FEBDB1A8}" destId="{E923A849-45AC-4D91-8D60-2A92295FF72A}" srcOrd="6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38B939-CBDD-467B-9DA4-2708FB74A03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36FEE675-818C-4E2D-9A60-4FC9BBC7F7F8}">
      <dgm:prSet phldrT="[Text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dirty="0" smtClean="0"/>
            <a:t>Proprietary player</a:t>
          </a:r>
          <a:endParaRPr lang="en-US" dirty="0"/>
        </a:p>
      </dgm:t>
    </dgm:pt>
    <dgm:pt modelId="{84576E0D-E0E8-4681-B763-ABF0453DA06D}" type="parTrans" cxnId="{8F1F7BF4-E78A-4125-A345-4BE238561741}">
      <dgm:prSet/>
      <dgm:spPr/>
      <dgm:t>
        <a:bodyPr/>
        <a:lstStyle/>
        <a:p>
          <a:endParaRPr lang="en-US"/>
        </a:p>
      </dgm:t>
    </dgm:pt>
    <dgm:pt modelId="{92B7BA1D-C409-42CF-B655-DB3BA198B7D8}" type="sibTrans" cxnId="{8F1F7BF4-E78A-4125-A345-4BE238561741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D205E1BD-EC50-4495-BC58-AE4D8C03F638}">
      <dgm:prSet phldrT="[Text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dirty="0" smtClean="0"/>
            <a:t>Rendered on desktop</a:t>
          </a:r>
          <a:endParaRPr lang="en-US" dirty="0"/>
        </a:p>
      </dgm:t>
    </dgm:pt>
    <dgm:pt modelId="{4296E456-FD92-4665-84FC-AD7FAA7887B6}" type="parTrans" cxnId="{87F98773-DB46-4218-BE0C-2DC153EA9756}">
      <dgm:prSet/>
      <dgm:spPr/>
      <dgm:t>
        <a:bodyPr/>
        <a:lstStyle/>
        <a:p>
          <a:endParaRPr lang="en-US"/>
        </a:p>
      </dgm:t>
    </dgm:pt>
    <dgm:pt modelId="{61BA8CBF-E640-4105-B134-1BCA332A4227}" type="sibTrans" cxnId="{87F98773-DB46-4218-BE0C-2DC153EA9756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F669E7A3-EF17-44B3-9742-8906CAA22591}">
      <dgm:prSet phldrT="[Text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dirty="0" smtClean="0"/>
            <a:t>Screen</a:t>
          </a:r>
        </a:p>
        <a:p>
          <a:r>
            <a:rPr lang="en-US" dirty="0" smtClean="0"/>
            <a:t>Grabbed</a:t>
          </a:r>
          <a:endParaRPr lang="en-US" dirty="0"/>
        </a:p>
      </dgm:t>
    </dgm:pt>
    <dgm:pt modelId="{54DC24AE-8834-4B78-A7B1-86F2A124D48C}" type="parTrans" cxnId="{22D85B65-9A47-4404-B08E-B5BC153BCFF9}">
      <dgm:prSet/>
      <dgm:spPr/>
      <dgm:t>
        <a:bodyPr/>
        <a:lstStyle/>
        <a:p>
          <a:endParaRPr lang="en-US"/>
        </a:p>
      </dgm:t>
    </dgm:pt>
    <dgm:pt modelId="{F4B00AB7-4D21-46CB-82C1-EFF591192ECF}" type="sibTrans" cxnId="{22D85B65-9A47-4404-B08E-B5BC153BCFF9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5251CC69-0AC8-47BC-92A0-D574E5962FF7}">
      <dgm:prSet phldrT="[Text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dirty="0" smtClean="0"/>
            <a:t>Captured as Raw RGB</a:t>
          </a:r>
          <a:endParaRPr lang="en-US" dirty="0"/>
        </a:p>
      </dgm:t>
    </dgm:pt>
    <dgm:pt modelId="{1A07865E-7596-4B6B-AC0E-A653A998E915}" type="parTrans" cxnId="{264DB6E6-DDE3-4BAA-AAA3-66AABEEF8836}">
      <dgm:prSet/>
      <dgm:spPr/>
      <dgm:t>
        <a:bodyPr/>
        <a:lstStyle/>
        <a:p>
          <a:endParaRPr lang="en-US"/>
        </a:p>
      </dgm:t>
    </dgm:pt>
    <dgm:pt modelId="{FE2DB45F-33B4-447C-9085-75C5A56BF8EA}" type="sibTrans" cxnId="{264DB6E6-DDE3-4BAA-AAA3-66AABEEF8836}">
      <dgm:prSet/>
      <dgm:spPr/>
      <dgm:t>
        <a:bodyPr/>
        <a:lstStyle/>
        <a:p>
          <a:endParaRPr lang="en-US"/>
        </a:p>
      </dgm:t>
    </dgm:pt>
    <dgm:pt modelId="{4F696F23-DF94-4F89-AD43-0734679DC16D}" type="pres">
      <dgm:prSet presAssocID="{3538B939-CBDD-467B-9DA4-2708FB74A03C}" presName="Name0" presStyleCnt="0">
        <dgm:presLayoutVars>
          <dgm:dir/>
          <dgm:resizeHandles val="exact"/>
        </dgm:presLayoutVars>
      </dgm:prSet>
      <dgm:spPr/>
    </dgm:pt>
    <dgm:pt modelId="{E40FC58B-ADF3-4F44-88F1-05AE9DFE26EF}" type="pres">
      <dgm:prSet presAssocID="{36FEE675-818C-4E2D-9A60-4FC9BBC7F7F8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C02D3B-7D3E-4DC4-BB31-B680F08F804C}" type="pres">
      <dgm:prSet presAssocID="{92B7BA1D-C409-42CF-B655-DB3BA198B7D8}" presName="sibTrans" presStyleLbl="sibTrans2D1" presStyleIdx="0" presStyleCnt="3"/>
      <dgm:spPr/>
      <dgm:t>
        <a:bodyPr/>
        <a:lstStyle/>
        <a:p>
          <a:endParaRPr lang="en-US"/>
        </a:p>
      </dgm:t>
    </dgm:pt>
    <dgm:pt modelId="{B600D96A-CD6D-4692-85D9-28242FC8569B}" type="pres">
      <dgm:prSet presAssocID="{92B7BA1D-C409-42CF-B655-DB3BA198B7D8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6F0CA473-9567-40D9-9567-98157A06263B}" type="pres">
      <dgm:prSet presAssocID="{D205E1BD-EC50-4495-BC58-AE4D8C03F638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BF7524-1C2A-4F1A-A323-3156DD87AD3D}" type="pres">
      <dgm:prSet presAssocID="{61BA8CBF-E640-4105-B134-1BCA332A4227}" presName="sibTrans" presStyleLbl="sibTrans2D1" presStyleIdx="1" presStyleCnt="3"/>
      <dgm:spPr/>
      <dgm:t>
        <a:bodyPr/>
        <a:lstStyle/>
        <a:p>
          <a:endParaRPr lang="en-US"/>
        </a:p>
      </dgm:t>
    </dgm:pt>
    <dgm:pt modelId="{E70BF1EB-E66F-4648-8D39-E7DAAFA12B4F}" type="pres">
      <dgm:prSet presAssocID="{61BA8CBF-E640-4105-B134-1BCA332A4227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3F1A30A0-2D2B-43E3-958A-3A5C6A8D7993}" type="pres">
      <dgm:prSet presAssocID="{F669E7A3-EF17-44B3-9742-8906CAA2259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9FD1F7-5CED-4130-B6EE-C0CF2FA2DD08}" type="pres">
      <dgm:prSet presAssocID="{F4B00AB7-4D21-46CB-82C1-EFF591192ECF}" presName="sibTrans" presStyleLbl="sibTrans2D1" presStyleIdx="2" presStyleCnt="3"/>
      <dgm:spPr/>
      <dgm:t>
        <a:bodyPr/>
        <a:lstStyle/>
        <a:p>
          <a:endParaRPr lang="en-US"/>
        </a:p>
      </dgm:t>
    </dgm:pt>
    <dgm:pt modelId="{CBF31353-8752-42D1-BCD6-090FC5A67B1C}" type="pres">
      <dgm:prSet presAssocID="{F4B00AB7-4D21-46CB-82C1-EFF591192ECF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BF7CFF25-DD55-467F-8A2C-25AD5F0B1359}" type="pres">
      <dgm:prSet presAssocID="{5251CC69-0AC8-47BC-92A0-D574E5962FF7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A8C9B54-5716-46CE-9095-9488F6391EE1}" type="presOf" srcId="{F4B00AB7-4D21-46CB-82C1-EFF591192ECF}" destId="{CBF31353-8752-42D1-BCD6-090FC5A67B1C}" srcOrd="1" destOrd="0" presId="urn:microsoft.com/office/officeart/2005/8/layout/process1"/>
    <dgm:cxn modelId="{AAEE9064-EBD0-4ABF-A1D1-CF41ED81505C}" type="presOf" srcId="{92B7BA1D-C409-42CF-B655-DB3BA198B7D8}" destId="{58C02D3B-7D3E-4DC4-BB31-B680F08F804C}" srcOrd="0" destOrd="0" presId="urn:microsoft.com/office/officeart/2005/8/layout/process1"/>
    <dgm:cxn modelId="{2012AA66-D590-4484-BEAD-010C50185D52}" type="presOf" srcId="{61BA8CBF-E640-4105-B134-1BCA332A4227}" destId="{E70BF1EB-E66F-4648-8D39-E7DAAFA12B4F}" srcOrd="1" destOrd="0" presId="urn:microsoft.com/office/officeart/2005/8/layout/process1"/>
    <dgm:cxn modelId="{D73C821D-82AA-452D-ADB5-825FA13900BB}" type="presOf" srcId="{61BA8CBF-E640-4105-B134-1BCA332A4227}" destId="{99BF7524-1C2A-4F1A-A323-3156DD87AD3D}" srcOrd="0" destOrd="0" presId="urn:microsoft.com/office/officeart/2005/8/layout/process1"/>
    <dgm:cxn modelId="{8F1F7BF4-E78A-4125-A345-4BE238561741}" srcId="{3538B939-CBDD-467B-9DA4-2708FB74A03C}" destId="{36FEE675-818C-4E2D-9A60-4FC9BBC7F7F8}" srcOrd="0" destOrd="0" parTransId="{84576E0D-E0E8-4681-B763-ABF0453DA06D}" sibTransId="{92B7BA1D-C409-42CF-B655-DB3BA198B7D8}"/>
    <dgm:cxn modelId="{104F5F68-CC68-47E1-9533-6B5767EB7253}" type="presOf" srcId="{3538B939-CBDD-467B-9DA4-2708FB74A03C}" destId="{4F696F23-DF94-4F89-AD43-0734679DC16D}" srcOrd="0" destOrd="0" presId="urn:microsoft.com/office/officeart/2005/8/layout/process1"/>
    <dgm:cxn modelId="{87F98773-DB46-4218-BE0C-2DC153EA9756}" srcId="{3538B939-CBDD-467B-9DA4-2708FB74A03C}" destId="{D205E1BD-EC50-4495-BC58-AE4D8C03F638}" srcOrd="1" destOrd="0" parTransId="{4296E456-FD92-4665-84FC-AD7FAA7887B6}" sibTransId="{61BA8CBF-E640-4105-B134-1BCA332A4227}"/>
    <dgm:cxn modelId="{58DD3523-0DFC-424A-B8A0-74763B3556F6}" type="presOf" srcId="{92B7BA1D-C409-42CF-B655-DB3BA198B7D8}" destId="{B600D96A-CD6D-4692-85D9-28242FC8569B}" srcOrd="1" destOrd="0" presId="urn:microsoft.com/office/officeart/2005/8/layout/process1"/>
    <dgm:cxn modelId="{963D778E-ED31-4E53-A6C2-D7D607EE5424}" type="presOf" srcId="{F669E7A3-EF17-44B3-9742-8906CAA22591}" destId="{3F1A30A0-2D2B-43E3-958A-3A5C6A8D7993}" srcOrd="0" destOrd="0" presId="urn:microsoft.com/office/officeart/2005/8/layout/process1"/>
    <dgm:cxn modelId="{B9CFD3C5-A699-4B43-B7B0-08A17979FB2C}" type="presOf" srcId="{D205E1BD-EC50-4495-BC58-AE4D8C03F638}" destId="{6F0CA473-9567-40D9-9567-98157A06263B}" srcOrd="0" destOrd="0" presId="urn:microsoft.com/office/officeart/2005/8/layout/process1"/>
    <dgm:cxn modelId="{D81C8818-2A85-4477-A2A5-4EA76664F0D9}" type="presOf" srcId="{F4B00AB7-4D21-46CB-82C1-EFF591192ECF}" destId="{559FD1F7-5CED-4130-B6EE-C0CF2FA2DD08}" srcOrd="0" destOrd="0" presId="urn:microsoft.com/office/officeart/2005/8/layout/process1"/>
    <dgm:cxn modelId="{B87FB3E9-5D42-49CF-9CAF-A6194B504DBC}" type="presOf" srcId="{5251CC69-0AC8-47BC-92A0-D574E5962FF7}" destId="{BF7CFF25-DD55-467F-8A2C-25AD5F0B1359}" srcOrd="0" destOrd="0" presId="urn:microsoft.com/office/officeart/2005/8/layout/process1"/>
    <dgm:cxn modelId="{22D85B65-9A47-4404-B08E-B5BC153BCFF9}" srcId="{3538B939-CBDD-467B-9DA4-2708FB74A03C}" destId="{F669E7A3-EF17-44B3-9742-8906CAA22591}" srcOrd="2" destOrd="0" parTransId="{54DC24AE-8834-4B78-A7B1-86F2A124D48C}" sibTransId="{F4B00AB7-4D21-46CB-82C1-EFF591192ECF}"/>
    <dgm:cxn modelId="{74E62275-94AA-4AE7-848A-49C6CC8B1882}" type="presOf" srcId="{36FEE675-818C-4E2D-9A60-4FC9BBC7F7F8}" destId="{E40FC58B-ADF3-4F44-88F1-05AE9DFE26EF}" srcOrd="0" destOrd="0" presId="urn:microsoft.com/office/officeart/2005/8/layout/process1"/>
    <dgm:cxn modelId="{264DB6E6-DDE3-4BAA-AAA3-66AABEEF8836}" srcId="{3538B939-CBDD-467B-9DA4-2708FB74A03C}" destId="{5251CC69-0AC8-47BC-92A0-D574E5962FF7}" srcOrd="3" destOrd="0" parTransId="{1A07865E-7596-4B6B-AC0E-A653A998E915}" sibTransId="{FE2DB45F-33B4-447C-9085-75C5A56BF8EA}"/>
    <dgm:cxn modelId="{24C86BDF-9867-4802-9D55-742B47A0996C}" type="presParOf" srcId="{4F696F23-DF94-4F89-AD43-0734679DC16D}" destId="{E40FC58B-ADF3-4F44-88F1-05AE9DFE26EF}" srcOrd="0" destOrd="0" presId="urn:microsoft.com/office/officeart/2005/8/layout/process1"/>
    <dgm:cxn modelId="{3C5E352F-85AC-42CE-82AE-174669F25039}" type="presParOf" srcId="{4F696F23-DF94-4F89-AD43-0734679DC16D}" destId="{58C02D3B-7D3E-4DC4-BB31-B680F08F804C}" srcOrd="1" destOrd="0" presId="urn:microsoft.com/office/officeart/2005/8/layout/process1"/>
    <dgm:cxn modelId="{519208A2-C08A-446F-BA7C-CDAC148EAAEC}" type="presParOf" srcId="{58C02D3B-7D3E-4DC4-BB31-B680F08F804C}" destId="{B600D96A-CD6D-4692-85D9-28242FC8569B}" srcOrd="0" destOrd="0" presId="urn:microsoft.com/office/officeart/2005/8/layout/process1"/>
    <dgm:cxn modelId="{0997B3CA-D187-4BE0-8AA0-657AF8293DD0}" type="presParOf" srcId="{4F696F23-DF94-4F89-AD43-0734679DC16D}" destId="{6F0CA473-9567-40D9-9567-98157A06263B}" srcOrd="2" destOrd="0" presId="urn:microsoft.com/office/officeart/2005/8/layout/process1"/>
    <dgm:cxn modelId="{DC4C941C-2F17-4E13-BB94-182598A4A885}" type="presParOf" srcId="{4F696F23-DF94-4F89-AD43-0734679DC16D}" destId="{99BF7524-1C2A-4F1A-A323-3156DD87AD3D}" srcOrd="3" destOrd="0" presId="urn:microsoft.com/office/officeart/2005/8/layout/process1"/>
    <dgm:cxn modelId="{C2DEBE38-433B-46D8-AE83-BB95D6EA83B2}" type="presParOf" srcId="{99BF7524-1C2A-4F1A-A323-3156DD87AD3D}" destId="{E70BF1EB-E66F-4648-8D39-E7DAAFA12B4F}" srcOrd="0" destOrd="0" presId="urn:microsoft.com/office/officeart/2005/8/layout/process1"/>
    <dgm:cxn modelId="{B09B1EC2-F1C9-4326-A290-FC7D5D599B53}" type="presParOf" srcId="{4F696F23-DF94-4F89-AD43-0734679DC16D}" destId="{3F1A30A0-2D2B-43E3-958A-3A5C6A8D7993}" srcOrd="4" destOrd="0" presId="urn:microsoft.com/office/officeart/2005/8/layout/process1"/>
    <dgm:cxn modelId="{E1D4B9FB-46F9-4785-91E1-7F4A5A22E76C}" type="presParOf" srcId="{4F696F23-DF94-4F89-AD43-0734679DC16D}" destId="{559FD1F7-5CED-4130-B6EE-C0CF2FA2DD08}" srcOrd="5" destOrd="0" presId="urn:microsoft.com/office/officeart/2005/8/layout/process1"/>
    <dgm:cxn modelId="{2B591060-8A8E-4233-BF76-5A3B54ECFD20}" type="presParOf" srcId="{559FD1F7-5CED-4130-B6EE-C0CF2FA2DD08}" destId="{CBF31353-8752-42D1-BCD6-090FC5A67B1C}" srcOrd="0" destOrd="0" presId="urn:microsoft.com/office/officeart/2005/8/layout/process1"/>
    <dgm:cxn modelId="{50679A52-0977-4701-80E4-8B796CA167B6}" type="presParOf" srcId="{4F696F23-DF94-4F89-AD43-0734679DC16D}" destId="{BF7CFF25-DD55-467F-8A2C-25AD5F0B1359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DEB78A6-1A94-4C5F-9E4F-750FE9021CD4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5DA283D7-8187-49EC-8BA7-6F87C14E0E26}">
      <dgm:prSet phldrT="[Text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dirty="0" smtClean="0"/>
            <a:t>Native file </a:t>
          </a:r>
          <a:r>
            <a:rPr lang="en-US" dirty="0" err="1" smtClean="0"/>
            <a:t>e.g</a:t>
          </a:r>
          <a:r>
            <a:rPr lang="en-US" dirty="0" smtClean="0"/>
            <a:t> CAM1.DAV</a:t>
          </a:r>
          <a:endParaRPr lang="en-US" dirty="0"/>
        </a:p>
      </dgm:t>
    </dgm:pt>
    <dgm:pt modelId="{E50DF934-0EB9-460D-91A9-BD41DA0FF182}" type="parTrans" cxnId="{3E294AAE-260F-4064-A23A-6E51B2E7A560}">
      <dgm:prSet/>
      <dgm:spPr/>
      <dgm:t>
        <a:bodyPr/>
        <a:lstStyle/>
        <a:p>
          <a:endParaRPr lang="en-US"/>
        </a:p>
      </dgm:t>
    </dgm:pt>
    <dgm:pt modelId="{2319D7B2-17F2-461C-A775-378AB9216167}" type="sibTrans" cxnId="{3E294AAE-260F-4064-A23A-6E51B2E7A560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92D12D0C-6291-47DA-A9D7-B0B374A52DDD}">
      <dgm:prSet phldrT="[Text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dirty="0" smtClean="0"/>
            <a:t>FFMPEG</a:t>
          </a:r>
          <a:endParaRPr lang="en-US" dirty="0"/>
        </a:p>
      </dgm:t>
    </dgm:pt>
    <dgm:pt modelId="{1FBF6AD3-35CF-4DF6-BC97-7F05CB496442}" type="parTrans" cxnId="{CF3FE585-87E7-43B4-9003-919506734485}">
      <dgm:prSet/>
      <dgm:spPr/>
      <dgm:t>
        <a:bodyPr/>
        <a:lstStyle/>
        <a:p>
          <a:endParaRPr lang="en-US"/>
        </a:p>
      </dgm:t>
    </dgm:pt>
    <dgm:pt modelId="{72FE3000-FBC4-4F0C-B3E1-380B70EDC71C}" type="sibTrans" cxnId="{CF3FE585-87E7-43B4-9003-919506734485}">
      <dgm:prSet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endParaRPr lang="en-US"/>
        </a:p>
      </dgm:t>
    </dgm:pt>
    <dgm:pt modelId="{705C79FD-FE4A-4439-A1B0-54614B676BC1}">
      <dgm:prSet phldrT="[Text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dirty="0" smtClean="0"/>
            <a:t>Lossless H264</a:t>
          </a:r>
          <a:endParaRPr lang="en-US" dirty="0"/>
        </a:p>
      </dgm:t>
    </dgm:pt>
    <dgm:pt modelId="{2D66E411-85C2-4223-BCD5-E94EB22F42D3}" type="parTrans" cxnId="{A2286B1E-ECBD-4EB0-A17D-AD86DD581DE1}">
      <dgm:prSet/>
      <dgm:spPr/>
      <dgm:t>
        <a:bodyPr/>
        <a:lstStyle/>
        <a:p>
          <a:endParaRPr lang="en-US"/>
        </a:p>
      </dgm:t>
    </dgm:pt>
    <dgm:pt modelId="{2DEFDD19-3A9C-4805-BC44-2241834C9CBB}" type="sibTrans" cxnId="{A2286B1E-ECBD-4EB0-A17D-AD86DD581DE1}">
      <dgm:prSet/>
      <dgm:spPr/>
      <dgm:t>
        <a:bodyPr/>
        <a:lstStyle/>
        <a:p>
          <a:endParaRPr lang="en-US"/>
        </a:p>
      </dgm:t>
    </dgm:pt>
    <dgm:pt modelId="{0DAEA183-494D-43B2-A6C7-0568DAA74F1F}" type="pres">
      <dgm:prSet presAssocID="{3DEB78A6-1A94-4C5F-9E4F-750FE9021CD4}" presName="Name0" presStyleCnt="0">
        <dgm:presLayoutVars>
          <dgm:dir/>
          <dgm:resizeHandles val="exact"/>
        </dgm:presLayoutVars>
      </dgm:prSet>
      <dgm:spPr/>
    </dgm:pt>
    <dgm:pt modelId="{9B59CFB0-4492-40E9-8A15-769986F0C206}" type="pres">
      <dgm:prSet presAssocID="{5DA283D7-8187-49EC-8BA7-6F87C14E0E2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9F5492-102D-4270-9DC1-14ADE87E3429}" type="pres">
      <dgm:prSet presAssocID="{2319D7B2-17F2-461C-A775-378AB9216167}" presName="sibTrans" presStyleLbl="sibTrans2D1" presStyleIdx="0" presStyleCnt="2"/>
      <dgm:spPr/>
      <dgm:t>
        <a:bodyPr/>
        <a:lstStyle/>
        <a:p>
          <a:endParaRPr lang="en-US"/>
        </a:p>
      </dgm:t>
    </dgm:pt>
    <dgm:pt modelId="{1F094B8C-7E04-4B56-8C68-C8D77A9E763B}" type="pres">
      <dgm:prSet presAssocID="{2319D7B2-17F2-461C-A775-378AB9216167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7D3E84F1-DAF0-44D1-BFB2-0D1619D22273}" type="pres">
      <dgm:prSet presAssocID="{92D12D0C-6291-47DA-A9D7-B0B374A52DD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2A1D92-EBBF-4569-AC8E-320A3CDE62D2}" type="pres">
      <dgm:prSet presAssocID="{72FE3000-FBC4-4F0C-B3E1-380B70EDC71C}" presName="sibTrans" presStyleLbl="sibTrans2D1" presStyleIdx="1" presStyleCnt="2"/>
      <dgm:spPr/>
      <dgm:t>
        <a:bodyPr/>
        <a:lstStyle/>
        <a:p>
          <a:endParaRPr lang="en-US"/>
        </a:p>
      </dgm:t>
    </dgm:pt>
    <dgm:pt modelId="{FF1036A1-3490-45E3-8E05-FD4C79C9D0F0}" type="pres">
      <dgm:prSet presAssocID="{72FE3000-FBC4-4F0C-B3E1-380B70EDC71C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A886E6C5-0A78-4EE8-8D92-98BDAA932769}" type="pres">
      <dgm:prSet presAssocID="{705C79FD-FE4A-4439-A1B0-54614B676BC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968A950-D550-4352-BC96-339800BD1658}" type="presOf" srcId="{92D12D0C-6291-47DA-A9D7-B0B374A52DDD}" destId="{7D3E84F1-DAF0-44D1-BFB2-0D1619D22273}" srcOrd="0" destOrd="0" presId="urn:microsoft.com/office/officeart/2005/8/layout/process1"/>
    <dgm:cxn modelId="{4CF3C2CC-5170-4E0A-9497-1ACCC594B0FF}" type="presOf" srcId="{2319D7B2-17F2-461C-A775-378AB9216167}" destId="{1F094B8C-7E04-4B56-8C68-C8D77A9E763B}" srcOrd="1" destOrd="0" presId="urn:microsoft.com/office/officeart/2005/8/layout/process1"/>
    <dgm:cxn modelId="{D971EBAE-15F2-4FA0-B489-4ED54FD00D7F}" type="presOf" srcId="{705C79FD-FE4A-4439-A1B0-54614B676BC1}" destId="{A886E6C5-0A78-4EE8-8D92-98BDAA932769}" srcOrd="0" destOrd="0" presId="urn:microsoft.com/office/officeart/2005/8/layout/process1"/>
    <dgm:cxn modelId="{A2286B1E-ECBD-4EB0-A17D-AD86DD581DE1}" srcId="{3DEB78A6-1A94-4C5F-9E4F-750FE9021CD4}" destId="{705C79FD-FE4A-4439-A1B0-54614B676BC1}" srcOrd="2" destOrd="0" parTransId="{2D66E411-85C2-4223-BCD5-E94EB22F42D3}" sibTransId="{2DEFDD19-3A9C-4805-BC44-2241834C9CBB}"/>
    <dgm:cxn modelId="{556B1E9B-F018-436D-96E7-0DDE8F2A80C2}" type="presOf" srcId="{5DA283D7-8187-49EC-8BA7-6F87C14E0E26}" destId="{9B59CFB0-4492-40E9-8A15-769986F0C206}" srcOrd="0" destOrd="0" presId="urn:microsoft.com/office/officeart/2005/8/layout/process1"/>
    <dgm:cxn modelId="{8D438110-6267-4E6F-9BBB-EF00B40D7907}" type="presOf" srcId="{2319D7B2-17F2-461C-A775-378AB9216167}" destId="{BD9F5492-102D-4270-9DC1-14ADE87E3429}" srcOrd="0" destOrd="0" presId="urn:microsoft.com/office/officeart/2005/8/layout/process1"/>
    <dgm:cxn modelId="{6F8DEF3A-55D7-4971-851F-BDEB8C14F02B}" type="presOf" srcId="{72FE3000-FBC4-4F0C-B3E1-380B70EDC71C}" destId="{FF1036A1-3490-45E3-8E05-FD4C79C9D0F0}" srcOrd="1" destOrd="0" presId="urn:microsoft.com/office/officeart/2005/8/layout/process1"/>
    <dgm:cxn modelId="{CF3FE585-87E7-43B4-9003-919506734485}" srcId="{3DEB78A6-1A94-4C5F-9E4F-750FE9021CD4}" destId="{92D12D0C-6291-47DA-A9D7-B0B374A52DDD}" srcOrd="1" destOrd="0" parTransId="{1FBF6AD3-35CF-4DF6-BC97-7F05CB496442}" sibTransId="{72FE3000-FBC4-4F0C-B3E1-380B70EDC71C}"/>
    <dgm:cxn modelId="{05DEA7FC-433A-4976-BEF7-753025D7B85F}" type="presOf" srcId="{72FE3000-FBC4-4F0C-B3E1-380B70EDC71C}" destId="{AD2A1D92-EBBF-4569-AC8E-320A3CDE62D2}" srcOrd="0" destOrd="0" presId="urn:microsoft.com/office/officeart/2005/8/layout/process1"/>
    <dgm:cxn modelId="{3E294AAE-260F-4064-A23A-6E51B2E7A560}" srcId="{3DEB78A6-1A94-4C5F-9E4F-750FE9021CD4}" destId="{5DA283D7-8187-49EC-8BA7-6F87C14E0E26}" srcOrd="0" destOrd="0" parTransId="{E50DF934-0EB9-460D-91A9-BD41DA0FF182}" sibTransId="{2319D7B2-17F2-461C-A775-378AB9216167}"/>
    <dgm:cxn modelId="{661A5D22-CD15-4171-ABAA-6ABFE1DC2734}" type="presOf" srcId="{3DEB78A6-1A94-4C5F-9E4F-750FE9021CD4}" destId="{0DAEA183-494D-43B2-A6C7-0568DAA74F1F}" srcOrd="0" destOrd="0" presId="urn:microsoft.com/office/officeart/2005/8/layout/process1"/>
    <dgm:cxn modelId="{E0573C9B-4251-40C8-B59E-7EE2FD964EF0}" type="presParOf" srcId="{0DAEA183-494D-43B2-A6C7-0568DAA74F1F}" destId="{9B59CFB0-4492-40E9-8A15-769986F0C206}" srcOrd="0" destOrd="0" presId="urn:microsoft.com/office/officeart/2005/8/layout/process1"/>
    <dgm:cxn modelId="{A1C90FFD-1ED1-41E4-B92A-5DA95C4F9C81}" type="presParOf" srcId="{0DAEA183-494D-43B2-A6C7-0568DAA74F1F}" destId="{BD9F5492-102D-4270-9DC1-14ADE87E3429}" srcOrd="1" destOrd="0" presId="urn:microsoft.com/office/officeart/2005/8/layout/process1"/>
    <dgm:cxn modelId="{05465CAD-885D-4587-A05B-621EB70F4719}" type="presParOf" srcId="{BD9F5492-102D-4270-9DC1-14ADE87E3429}" destId="{1F094B8C-7E04-4B56-8C68-C8D77A9E763B}" srcOrd="0" destOrd="0" presId="urn:microsoft.com/office/officeart/2005/8/layout/process1"/>
    <dgm:cxn modelId="{87A04341-EFE8-40A0-9124-61B70BBE47EC}" type="presParOf" srcId="{0DAEA183-494D-43B2-A6C7-0568DAA74F1F}" destId="{7D3E84F1-DAF0-44D1-BFB2-0D1619D22273}" srcOrd="2" destOrd="0" presId="urn:microsoft.com/office/officeart/2005/8/layout/process1"/>
    <dgm:cxn modelId="{6C87DE49-5430-45AE-BB84-E0FFFCF705FB}" type="presParOf" srcId="{0DAEA183-494D-43B2-A6C7-0568DAA74F1F}" destId="{AD2A1D92-EBBF-4569-AC8E-320A3CDE62D2}" srcOrd="3" destOrd="0" presId="urn:microsoft.com/office/officeart/2005/8/layout/process1"/>
    <dgm:cxn modelId="{3C896C97-374B-4DD0-9E3A-CE19F768A50F}" type="presParOf" srcId="{AD2A1D92-EBBF-4569-AC8E-320A3CDE62D2}" destId="{FF1036A1-3490-45E3-8E05-FD4C79C9D0F0}" srcOrd="0" destOrd="0" presId="urn:microsoft.com/office/officeart/2005/8/layout/process1"/>
    <dgm:cxn modelId="{33F74D14-1690-43C6-87A9-B8F255BBC987}" type="presParOf" srcId="{0DAEA183-494D-43B2-A6C7-0568DAA74F1F}" destId="{A886E6C5-0A78-4EE8-8D92-98BDAA932769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3FF636-5599-4A69-9E7D-835E90326715}">
      <dsp:nvSpPr>
        <dsp:cNvPr id="0" name=""/>
        <dsp:cNvSpPr/>
      </dsp:nvSpPr>
      <dsp:spPr>
        <a:xfrm>
          <a:off x="2341344" y="591890"/>
          <a:ext cx="1686876" cy="1539922"/>
        </a:xfrm>
        <a:prstGeom prst="ellipse">
          <a:avLst/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Chronological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Compilation</a:t>
          </a:r>
          <a:endParaRPr lang="en-US" sz="1500" kern="1200" dirty="0"/>
        </a:p>
      </dsp:txBody>
      <dsp:txXfrm>
        <a:off x="2588381" y="817406"/>
        <a:ext cx="1192802" cy="1088890"/>
      </dsp:txXfrm>
    </dsp:sp>
    <dsp:sp modelId="{B6477206-B45F-4B88-B3F2-E73A8C943743}">
      <dsp:nvSpPr>
        <dsp:cNvPr id="0" name=""/>
        <dsp:cNvSpPr/>
      </dsp:nvSpPr>
      <dsp:spPr>
        <a:xfrm rot="9256384">
          <a:off x="1164831" y="1856124"/>
          <a:ext cx="1270399" cy="345930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lumMod val="75000"/>
          </a:schemeClr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</dsp:sp>
    <dsp:sp modelId="{50C66A07-A6AD-42B5-B5D0-EB1984F5B094}">
      <dsp:nvSpPr>
        <dsp:cNvPr id="0" name=""/>
        <dsp:cNvSpPr/>
      </dsp:nvSpPr>
      <dsp:spPr>
        <a:xfrm>
          <a:off x="651246" y="1843578"/>
          <a:ext cx="1153100" cy="922480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Train footage</a:t>
          </a:r>
          <a:endParaRPr lang="en-US" sz="1600" kern="1200" dirty="0"/>
        </a:p>
      </dsp:txBody>
      <dsp:txXfrm>
        <a:off x="678265" y="1870597"/>
        <a:ext cx="1099062" cy="868442"/>
      </dsp:txXfrm>
    </dsp:sp>
    <dsp:sp modelId="{F355FFBD-2AD9-4951-86AA-FCB8743B6F57}">
      <dsp:nvSpPr>
        <dsp:cNvPr id="0" name=""/>
        <dsp:cNvSpPr/>
      </dsp:nvSpPr>
      <dsp:spPr>
        <a:xfrm rot="12416501">
          <a:off x="1220652" y="503233"/>
          <a:ext cx="1230135" cy="345930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lumMod val="75000"/>
          </a:schemeClr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</dsp:sp>
    <dsp:sp modelId="{913643E0-46D2-4AA1-A8E5-2BDACAB09CED}">
      <dsp:nvSpPr>
        <dsp:cNvPr id="0" name=""/>
        <dsp:cNvSpPr/>
      </dsp:nvSpPr>
      <dsp:spPr>
        <a:xfrm>
          <a:off x="710856" y="-63718"/>
          <a:ext cx="1153100" cy="922480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Restaurant footage</a:t>
          </a:r>
          <a:endParaRPr lang="en-US" sz="1600" kern="1200" dirty="0"/>
        </a:p>
      </dsp:txBody>
      <dsp:txXfrm>
        <a:off x="737875" y="-36699"/>
        <a:ext cx="1099062" cy="868442"/>
      </dsp:txXfrm>
    </dsp:sp>
    <dsp:sp modelId="{F8E12472-6527-4022-8EEA-4AF9F6678895}">
      <dsp:nvSpPr>
        <dsp:cNvPr id="0" name=""/>
        <dsp:cNvSpPr/>
      </dsp:nvSpPr>
      <dsp:spPr>
        <a:xfrm rot="10799656">
          <a:off x="681119" y="1189058"/>
          <a:ext cx="1568913" cy="345930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lumMod val="75000"/>
          </a:schemeClr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</dsp:sp>
    <dsp:sp modelId="{ABD2B88A-6FA3-4969-8797-6B485E59FA0F}">
      <dsp:nvSpPr>
        <dsp:cNvPr id="0" name=""/>
        <dsp:cNvSpPr/>
      </dsp:nvSpPr>
      <dsp:spPr>
        <a:xfrm>
          <a:off x="104569" y="900862"/>
          <a:ext cx="1153100" cy="922480"/>
        </a:xfrm>
        <a:prstGeom prst="roundRect">
          <a:avLst>
            <a:gd name="adj" fmla="val 10000"/>
          </a:avLst>
        </a:prstGeom>
        <a:solidFill>
          <a:schemeClr val="accent6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Shop footage</a:t>
          </a:r>
          <a:endParaRPr lang="en-US" sz="1600" kern="1200" dirty="0"/>
        </a:p>
      </dsp:txBody>
      <dsp:txXfrm>
        <a:off x="131588" y="927881"/>
        <a:ext cx="1099062" cy="8684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18FA15-7389-4908-9EB0-44FEDE5A6388}">
      <dsp:nvSpPr>
        <dsp:cNvPr id="0" name=""/>
        <dsp:cNvSpPr/>
      </dsp:nvSpPr>
      <dsp:spPr>
        <a:xfrm>
          <a:off x="85774" y="866"/>
          <a:ext cx="2081115" cy="83244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Downloads</a:t>
          </a:r>
          <a:endParaRPr lang="en-US" sz="1400" b="1" kern="1200" dirty="0"/>
        </a:p>
      </dsp:txBody>
      <dsp:txXfrm>
        <a:off x="501997" y="866"/>
        <a:ext cx="1248669" cy="832446"/>
      </dsp:txXfrm>
    </dsp:sp>
    <dsp:sp modelId="{8C0DC09C-9BFB-45FD-9CA2-A0C343ADD9E9}">
      <dsp:nvSpPr>
        <dsp:cNvPr id="0" name=""/>
        <dsp:cNvSpPr/>
      </dsp:nvSpPr>
      <dsp:spPr>
        <a:xfrm>
          <a:off x="1896344" y="71624"/>
          <a:ext cx="1727325" cy="69093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Source Device</a:t>
          </a:r>
          <a:endParaRPr lang="en-US" sz="1300" kern="1200" dirty="0"/>
        </a:p>
      </dsp:txBody>
      <dsp:txXfrm>
        <a:off x="2241809" y="71624"/>
        <a:ext cx="1036395" cy="690930"/>
      </dsp:txXfrm>
    </dsp:sp>
    <dsp:sp modelId="{0A892D1E-EF6C-4F56-89E9-CF274E9BD56D}">
      <dsp:nvSpPr>
        <dsp:cNvPr id="0" name=""/>
        <dsp:cNvSpPr/>
      </dsp:nvSpPr>
      <dsp:spPr>
        <a:xfrm>
          <a:off x="3381844" y="71624"/>
          <a:ext cx="1727325" cy="69093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Extraction</a:t>
          </a:r>
          <a:endParaRPr lang="en-US" sz="1300" kern="1200" dirty="0"/>
        </a:p>
      </dsp:txBody>
      <dsp:txXfrm>
        <a:off x="3727309" y="71624"/>
        <a:ext cx="1036395" cy="690930"/>
      </dsp:txXfrm>
    </dsp:sp>
    <dsp:sp modelId="{3AAEE3D5-E3DC-4EF1-B767-073990D14C5E}">
      <dsp:nvSpPr>
        <dsp:cNvPr id="0" name=""/>
        <dsp:cNvSpPr/>
      </dsp:nvSpPr>
      <dsp:spPr>
        <a:xfrm>
          <a:off x="4867344" y="71624"/>
          <a:ext cx="1727325" cy="690930"/>
        </a:xfrm>
        <a:prstGeom prst="chevron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Review/ Processing</a:t>
          </a:r>
          <a:endParaRPr lang="en-US" sz="1300" kern="1200" dirty="0"/>
        </a:p>
      </dsp:txBody>
      <dsp:txXfrm>
        <a:off x="5212809" y="71624"/>
        <a:ext cx="1036395" cy="690930"/>
      </dsp:txXfrm>
    </dsp:sp>
    <dsp:sp modelId="{29927D6F-2E1C-4A7D-8A74-A11B94553AEA}">
      <dsp:nvSpPr>
        <dsp:cNvPr id="0" name=""/>
        <dsp:cNvSpPr/>
      </dsp:nvSpPr>
      <dsp:spPr>
        <a:xfrm>
          <a:off x="85774" y="949855"/>
          <a:ext cx="2081115" cy="832446"/>
        </a:xfrm>
        <a:prstGeom prst="chevron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Enhancement/ Comparison</a:t>
          </a:r>
          <a:endParaRPr lang="en-US" sz="1400" b="1" kern="1200" dirty="0"/>
        </a:p>
      </dsp:txBody>
      <dsp:txXfrm>
        <a:off x="501997" y="949855"/>
        <a:ext cx="1248669" cy="832446"/>
      </dsp:txXfrm>
    </dsp:sp>
    <dsp:sp modelId="{258FB8FB-9BF8-4CCA-B12C-CA67264D7C34}">
      <dsp:nvSpPr>
        <dsp:cNvPr id="0" name=""/>
        <dsp:cNvSpPr/>
      </dsp:nvSpPr>
      <dsp:spPr>
        <a:xfrm>
          <a:off x="1896344" y="1020613"/>
          <a:ext cx="1727325" cy="690930"/>
        </a:xfrm>
        <a:prstGeom prst="chevron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Extracted Video</a:t>
          </a:r>
          <a:endParaRPr lang="en-US" sz="1300" kern="1200" dirty="0"/>
        </a:p>
      </dsp:txBody>
      <dsp:txXfrm>
        <a:off x="2241809" y="1020613"/>
        <a:ext cx="1036395" cy="690930"/>
      </dsp:txXfrm>
    </dsp:sp>
    <dsp:sp modelId="{C3824F75-461E-4BB7-A28E-0FD820FAB796}">
      <dsp:nvSpPr>
        <dsp:cNvPr id="0" name=""/>
        <dsp:cNvSpPr/>
      </dsp:nvSpPr>
      <dsp:spPr>
        <a:xfrm>
          <a:off x="3381844" y="1020613"/>
          <a:ext cx="1727325" cy="690930"/>
        </a:xfrm>
        <a:prstGeom prst="chevron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Processing</a:t>
          </a:r>
          <a:endParaRPr lang="en-US" sz="1300" kern="1200" dirty="0"/>
        </a:p>
      </dsp:txBody>
      <dsp:txXfrm>
        <a:off x="3727309" y="1020613"/>
        <a:ext cx="1036395" cy="690930"/>
      </dsp:txXfrm>
    </dsp:sp>
    <dsp:sp modelId="{B471C50D-EAB0-412C-BCB1-DA662F5757B8}">
      <dsp:nvSpPr>
        <dsp:cNvPr id="0" name=""/>
        <dsp:cNvSpPr/>
      </dsp:nvSpPr>
      <dsp:spPr>
        <a:xfrm>
          <a:off x="4867344" y="1020613"/>
          <a:ext cx="1727325" cy="690930"/>
        </a:xfrm>
        <a:prstGeom prst="chevron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Review/ Report</a:t>
          </a:r>
          <a:endParaRPr lang="en-US" sz="1300" kern="1200" dirty="0"/>
        </a:p>
      </dsp:txBody>
      <dsp:txXfrm>
        <a:off x="5212809" y="1020613"/>
        <a:ext cx="1036395" cy="690930"/>
      </dsp:txXfrm>
    </dsp:sp>
    <dsp:sp modelId="{99F35F3B-518F-4987-AC8D-36F5BCF8F088}">
      <dsp:nvSpPr>
        <dsp:cNvPr id="0" name=""/>
        <dsp:cNvSpPr/>
      </dsp:nvSpPr>
      <dsp:spPr>
        <a:xfrm>
          <a:off x="85774" y="1898843"/>
          <a:ext cx="2081115" cy="832446"/>
        </a:xfrm>
        <a:prstGeom prst="chevron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8890" rIns="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Court Compilation</a:t>
          </a:r>
          <a:endParaRPr lang="en-US" sz="1400" b="1" kern="1200" dirty="0"/>
        </a:p>
      </dsp:txBody>
      <dsp:txXfrm>
        <a:off x="501997" y="1898843"/>
        <a:ext cx="1248669" cy="832446"/>
      </dsp:txXfrm>
    </dsp:sp>
    <dsp:sp modelId="{ACD965A6-F331-4890-BAC7-3B2BD539C356}">
      <dsp:nvSpPr>
        <dsp:cNvPr id="0" name=""/>
        <dsp:cNvSpPr/>
      </dsp:nvSpPr>
      <dsp:spPr>
        <a:xfrm>
          <a:off x="1896344" y="1969601"/>
          <a:ext cx="1727325" cy="690930"/>
        </a:xfrm>
        <a:prstGeom prst="chevron">
          <a:avLst/>
        </a:prstGeom>
        <a:solidFill>
          <a:schemeClr val="accent4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Multiple Extracted Videos</a:t>
          </a:r>
          <a:endParaRPr lang="en-US" sz="1300" kern="1200" dirty="0"/>
        </a:p>
      </dsp:txBody>
      <dsp:txXfrm>
        <a:off x="2241809" y="1969601"/>
        <a:ext cx="1036395" cy="690930"/>
      </dsp:txXfrm>
    </dsp:sp>
    <dsp:sp modelId="{80D46355-332B-4928-A726-8B933A4BE7EC}">
      <dsp:nvSpPr>
        <dsp:cNvPr id="0" name=""/>
        <dsp:cNvSpPr/>
      </dsp:nvSpPr>
      <dsp:spPr>
        <a:xfrm>
          <a:off x="3381844" y="1969601"/>
          <a:ext cx="1727325" cy="690930"/>
        </a:xfrm>
        <a:prstGeom prst="chevron">
          <a:avLst/>
        </a:prstGeom>
        <a:solidFill>
          <a:schemeClr val="accent4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Ingest/Editing</a:t>
          </a:r>
          <a:endParaRPr lang="en-US" sz="1300" kern="1200" dirty="0"/>
        </a:p>
      </dsp:txBody>
      <dsp:txXfrm>
        <a:off x="3727309" y="1969601"/>
        <a:ext cx="1036395" cy="690930"/>
      </dsp:txXfrm>
    </dsp:sp>
    <dsp:sp modelId="{E923A849-45AC-4D91-8D60-2A92295FF72A}">
      <dsp:nvSpPr>
        <dsp:cNvPr id="0" name=""/>
        <dsp:cNvSpPr/>
      </dsp:nvSpPr>
      <dsp:spPr>
        <a:xfrm>
          <a:off x="4867344" y="1969601"/>
          <a:ext cx="1727325" cy="690930"/>
        </a:xfrm>
        <a:prstGeom prst="chevron">
          <a:avLst/>
        </a:prstGeom>
        <a:solidFill>
          <a:schemeClr val="accent4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8255" rIns="0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Court Presentation</a:t>
          </a:r>
          <a:endParaRPr lang="en-US" sz="1300" kern="1200" dirty="0"/>
        </a:p>
      </dsp:txBody>
      <dsp:txXfrm>
        <a:off x="5212809" y="1969601"/>
        <a:ext cx="1036395" cy="6909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0FC58B-ADF3-4F44-88F1-05AE9DFE26EF}">
      <dsp:nvSpPr>
        <dsp:cNvPr id="0" name=""/>
        <dsp:cNvSpPr/>
      </dsp:nvSpPr>
      <dsp:spPr>
        <a:xfrm>
          <a:off x="3678" y="469361"/>
          <a:ext cx="1608516" cy="965109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Proprietary player</a:t>
          </a:r>
          <a:endParaRPr lang="en-US" sz="2000" kern="1200" dirty="0"/>
        </a:p>
      </dsp:txBody>
      <dsp:txXfrm>
        <a:off x="31945" y="497628"/>
        <a:ext cx="1551982" cy="908575"/>
      </dsp:txXfrm>
    </dsp:sp>
    <dsp:sp modelId="{58C02D3B-7D3E-4DC4-BB31-B680F08F804C}">
      <dsp:nvSpPr>
        <dsp:cNvPr id="0" name=""/>
        <dsp:cNvSpPr/>
      </dsp:nvSpPr>
      <dsp:spPr>
        <a:xfrm>
          <a:off x="1773046" y="752460"/>
          <a:ext cx="341005" cy="3989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1773046" y="832242"/>
        <a:ext cx="238704" cy="239348"/>
      </dsp:txXfrm>
    </dsp:sp>
    <dsp:sp modelId="{6F0CA473-9567-40D9-9567-98157A06263B}">
      <dsp:nvSpPr>
        <dsp:cNvPr id="0" name=""/>
        <dsp:cNvSpPr/>
      </dsp:nvSpPr>
      <dsp:spPr>
        <a:xfrm>
          <a:off x="2255601" y="469361"/>
          <a:ext cx="1608516" cy="965109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Rendered on desktop</a:t>
          </a:r>
          <a:endParaRPr lang="en-US" sz="2000" kern="1200" dirty="0"/>
        </a:p>
      </dsp:txBody>
      <dsp:txXfrm>
        <a:off x="2283868" y="497628"/>
        <a:ext cx="1551982" cy="908575"/>
      </dsp:txXfrm>
    </dsp:sp>
    <dsp:sp modelId="{99BF7524-1C2A-4F1A-A323-3156DD87AD3D}">
      <dsp:nvSpPr>
        <dsp:cNvPr id="0" name=""/>
        <dsp:cNvSpPr/>
      </dsp:nvSpPr>
      <dsp:spPr>
        <a:xfrm>
          <a:off x="4024969" y="752460"/>
          <a:ext cx="341005" cy="3989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4024969" y="832242"/>
        <a:ext cx="238704" cy="239348"/>
      </dsp:txXfrm>
    </dsp:sp>
    <dsp:sp modelId="{3F1A30A0-2D2B-43E3-958A-3A5C6A8D7993}">
      <dsp:nvSpPr>
        <dsp:cNvPr id="0" name=""/>
        <dsp:cNvSpPr/>
      </dsp:nvSpPr>
      <dsp:spPr>
        <a:xfrm>
          <a:off x="4507524" y="469361"/>
          <a:ext cx="1608516" cy="965109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Screen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Grabbed</a:t>
          </a:r>
          <a:endParaRPr lang="en-US" sz="2000" kern="1200" dirty="0"/>
        </a:p>
      </dsp:txBody>
      <dsp:txXfrm>
        <a:off x="4535791" y="497628"/>
        <a:ext cx="1551982" cy="908575"/>
      </dsp:txXfrm>
    </dsp:sp>
    <dsp:sp modelId="{559FD1F7-5CED-4130-B6EE-C0CF2FA2DD08}">
      <dsp:nvSpPr>
        <dsp:cNvPr id="0" name=""/>
        <dsp:cNvSpPr/>
      </dsp:nvSpPr>
      <dsp:spPr>
        <a:xfrm>
          <a:off x="6276892" y="752460"/>
          <a:ext cx="341005" cy="398912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/>
        </a:p>
      </dsp:txBody>
      <dsp:txXfrm>
        <a:off x="6276892" y="832242"/>
        <a:ext cx="238704" cy="239348"/>
      </dsp:txXfrm>
    </dsp:sp>
    <dsp:sp modelId="{BF7CFF25-DD55-467F-8A2C-25AD5F0B1359}">
      <dsp:nvSpPr>
        <dsp:cNvPr id="0" name=""/>
        <dsp:cNvSpPr/>
      </dsp:nvSpPr>
      <dsp:spPr>
        <a:xfrm>
          <a:off x="6759447" y="469361"/>
          <a:ext cx="1608516" cy="965109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Captured as Raw RGB</a:t>
          </a:r>
          <a:endParaRPr lang="en-US" sz="2000" kern="1200" dirty="0"/>
        </a:p>
      </dsp:txBody>
      <dsp:txXfrm>
        <a:off x="6787714" y="497628"/>
        <a:ext cx="1551982" cy="9085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59CFB0-4492-40E9-8A15-769986F0C206}">
      <dsp:nvSpPr>
        <dsp:cNvPr id="0" name=""/>
        <dsp:cNvSpPr/>
      </dsp:nvSpPr>
      <dsp:spPr>
        <a:xfrm>
          <a:off x="6931" y="602114"/>
          <a:ext cx="2071799" cy="1243079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Native file </a:t>
          </a:r>
          <a:r>
            <a:rPr lang="en-US" sz="2400" kern="1200" dirty="0" err="1" smtClean="0"/>
            <a:t>e.g</a:t>
          </a:r>
          <a:r>
            <a:rPr lang="en-US" sz="2400" kern="1200" dirty="0" smtClean="0"/>
            <a:t> CAM1.DAV</a:t>
          </a:r>
          <a:endParaRPr lang="en-US" sz="2400" kern="1200" dirty="0"/>
        </a:p>
      </dsp:txBody>
      <dsp:txXfrm>
        <a:off x="43340" y="638523"/>
        <a:ext cx="1998981" cy="1170261"/>
      </dsp:txXfrm>
    </dsp:sp>
    <dsp:sp modelId="{BD9F5492-102D-4270-9DC1-14ADE87E3429}">
      <dsp:nvSpPr>
        <dsp:cNvPr id="0" name=""/>
        <dsp:cNvSpPr/>
      </dsp:nvSpPr>
      <dsp:spPr>
        <a:xfrm>
          <a:off x="2285910" y="966750"/>
          <a:ext cx="439221" cy="5138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2285910" y="1069511"/>
        <a:ext cx="307455" cy="308284"/>
      </dsp:txXfrm>
    </dsp:sp>
    <dsp:sp modelId="{7D3E84F1-DAF0-44D1-BFB2-0D1619D22273}">
      <dsp:nvSpPr>
        <dsp:cNvPr id="0" name=""/>
        <dsp:cNvSpPr/>
      </dsp:nvSpPr>
      <dsp:spPr>
        <a:xfrm>
          <a:off x="2907450" y="602114"/>
          <a:ext cx="2071799" cy="1243079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FFMPEG</a:t>
          </a:r>
          <a:endParaRPr lang="en-US" sz="2400" kern="1200" dirty="0"/>
        </a:p>
      </dsp:txBody>
      <dsp:txXfrm>
        <a:off x="2943859" y="638523"/>
        <a:ext cx="1998981" cy="1170261"/>
      </dsp:txXfrm>
    </dsp:sp>
    <dsp:sp modelId="{AD2A1D92-EBBF-4569-AC8E-320A3CDE62D2}">
      <dsp:nvSpPr>
        <dsp:cNvPr id="0" name=""/>
        <dsp:cNvSpPr/>
      </dsp:nvSpPr>
      <dsp:spPr>
        <a:xfrm>
          <a:off x="5186429" y="966750"/>
          <a:ext cx="439221" cy="51380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5186429" y="1069511"/>
        <a:ext cx="307455" cy="308284"/>
      </dsp:txXfrm>
    </dsp:sp>
    <dsp:sp modelId="{A886E6C5-0A78-4EE8-8D92-98BDAA932769}">
      <dsp:nvSpPr>
        <dsp:cNvPr id="0" name=""/>
        <dsp:cNvSpPr/>
      </dsp:nvSpPr>
      <dsp:spPr>
        <a:xfrm>
          <a:off x="5807969" y="602114"/>
          <a:ext cx="2071799" cy="1243079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Lossless H264</a:t>
          </a:r>
          <a:endParaRPr lang="en-US" sz="2400" kern="1200" dirty="0"/>
        </a:p>
      </dsp:txBody>
      <dsp:txXfrm>
        <a:off x="5844378" y="638523"/>
        <a:ext cx="1998981" cy="11702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01E21C-7D3D-AB46-8DDA-02132C2946C7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315765-67DC-214A-89A6-C44212116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1902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C17D60-C3E5-C949-983A-D8E7EB6BA6D7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92A89-8B35-4946-BB83-1E35CCAD8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76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Hi</a:t>
            </a:r>
            <a:r>
              <a:rPr lang="en-GB" dirty="0" smtClean="0"/>
              <a:t>.</a:t>
            </a:r>
            <a:r>
              <a:rPr lang="en-GB" baseline="0" dirty="0" smtClean="0"/>
              <a:t> I’m </a:t>
            </a:r>
            <a:r>
              <a:rPr lang="en-GB" baseline="0" dirty="0" smtClean="0"/>
              <a:t>Gareth Harbord.</a:t>
            </a:r>
          </a:p>
          <a:p>
            <a:endParaRPr lang="en-GB" baseline="0" dirty="0" smtClean="0"/>
          </a:p>
          <a:p>
            <a:r>
              <a:rPr lang="en-GB" baseline="0" dirty="0" smtClean="0"/>
              <a:t>I head up a video data recovery team </a:t>
            </a:r>
            <a:r>
              <a:rPr lang="en-GB" baseline="0" dirty="0" smtClean="0"/>
              <a:t>for </a:t>
            </a:r>
            <a:r>
              <a:rPr lang="en-GB" baseline="0" dirty="0" smtClean="0"/>
              <a:t>the London Metropolitan Police Service.</a:t>
            </a:r>
          </a:p>
          <a:p>
            <a:endParaRPr lang="en-GB" baseline="0" dirty="0" smtClean="0"/>
          </a:p>
          <a:p>
            <a:r>
              <a:rPr lang="en-GB" baseline="0" dirty="0" smtClean="0"/>
              <a:t>The video laboratory is responsible for the forensic processing and analysis of video evidence</a:t>
            </a:r>
          </a:p>
          <a:p>
            <a:endParaRPr lang="en-GB" baseline="0" dirty="0" smtClean="0"/>
          </a:p>
          <a:p>
            <a:r>
              <a:rPr lang="en-GB" baseline="0" dirty="0" smtClean="0"/>
              <a:t>I started off in 2005, doing various technical broadcast jobs till around 9 years ago when I moved over to forensics.</a:t>
            </a:r>
          </a:p>
          <a:p>
            <a:endParaRPr lang="en-GB" baseline="0" dirty="0" smtClean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 talk will be exploring some of the approaches we take to preserve image quality whilst processing video.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 will also look at the limitations we face and strategies to mitigate those limitations.</a:t>
            </a:r>
          </a:p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27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Multiple</a:t>
            </a:r>
            <a:r>
              <a:rPr lang="en-GB" baseline="0" dirty="0" smtClean="0"/>
              <a:t> sources ingested and conformed for editing</a:t>
            </a:r>
          </a:p>
          <a:p>
            <a:endParaRPr lang="en-GB" baseline="0" dirty="0" smtClean="0"/>
          </a:p>
          <a:p>
            <a:r>
              <a:rPr lang="en-GB" baseline="0" dirty="0" smtClean="0"/>
              <a:t>Edited on the same timeline</a:t>
            </a:r>
          </a:p>
          <a:p>
            <a:endParaRPr lang="en-GB" baseline="0" dirty="0" smtClean="0"/>
          </a:p>
          <a:p>
            <a:r>
              <a:rPr lang="en-GB" baseline="0" dirty="0" smtClean="0"/>
              <a:t>Exported as an MP4</a:t>
            </a:r>
          </a:p>
          <a:p>
            <a:endParaRPr lang="en-GB" baseline="0" dirty="0" smtClean="0"/>
          </a:p>
          <a:p>
            <a:r>
              <a:rPr lang="en-GB" baseline="0" dirty="0" smtClean="0"/>
              <a:t>Complex multimedia cases aided by in-house presentation team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632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 mixture of impossible requests,</a:t>
            </a:r>
          </a:p>
          <a:p>
            <a:endParaRPr lang="en-GB" dirty="0" smtClean="0"/>
          </a:p>
          <a:p>
            <a:r>
              <a:rPr lang="en-GB" dirty="0" smtClean="0"/>
              <a:t>Wasted</a:t>
            </a:r>
            <a:r>
              <a:rPr lang="en-GB" baseline="0" dirty="0" smtClean="0"/>
              <a:t> hours </a:t>
            </a:r>
          </a:p>
          <a:p>
            <a:endParaRPr lang="en-GB" baseline="0" dirty="0" smtClean="0"/>
          </a:p>
          <a:p>
            <a:r>
              <a:rPr lang="en-GB" baseline="0" dirty="0" smtClean="0"/>
              <a:t>Occasional completely amazing results.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4914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  <a:p>
            <a:r>
              <a:rPr lang="en-GB" baseline="0" dirty="0" smtClean="0"/>
              <a:t>Blind Deconvolution – compensating for motion blur</a:t>
            </a:r>
          </a:p>
          <a:p>
            <a:endParaRPr lang="en-GB" baseline="0" dirty="0" smtClean="0"/>
          </a:p>
          <a:p>
            <a:r>
              <a:rPr lang="en-GB" baseline="0" dirty="0" smtClean="0"/>
              <a:t>Frame stacking – Taking multiple images, aligning and taking an average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358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Taking a reference</a:t>
            </a:r>
            <a:r>
              <a:rPr lang="en-GB" baseline="0" dirty="0" smtClean="0"/>
              <a:t> image to compare to a source clip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067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Nothing</a:t>
            </a:r>
            <a:r>
              <a:rPr lang="en-GB" baseline="0" dirty="0"/>
              <a:t> useful found </a:t>
            </a:r>
          </a:p>
          <a:p>
            <a:r>
              <a:rPr lang="en-GB" baseline="0" dirty="0"/>
              <a:t>e.g. 8 hrs of infrared lit </a:t>
            </a:r>
            <a:r>
              <a:rPr lang="en-GB" baseline="0" dirty="0" err="1"/>
              <a:t>spiderweb</a:t>
            </a:r>
            <a:endParaRPr lang="en-GB" baseline="0" dirty="0"/>
          </a:p>
          <a:p>
            <a:r>
              <a:rPr lang="en-GB" baseline="0" dirty="0"/>
              <a:t>OR</a:t>
            </a:r>
          </a:p>
          <a:p>
            <a:r>
              <a:rPr lang="en-GB" baseline="0" dirty="0"/>
              <a:t>Unrecoverable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8536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600,000 </a:t>
            </a:r>
            <a:r>
              <a:rPr lang="en-GB" dirty="0" err="1" smtClean="0"/>
              <a:t>cctv</a:t>
            </a:r>
            <a:r>
              <a:rPr lang="en-GB" baseline="0" dirty="0" smtClean="0"/>
              <a:t> cameras in London</a:t>
            </a:r>
          </a:p>
          <a:p>
            <a:endParaRPr lang="en-GB" dirty="0" smtClean="0"/>
          </a:p>
          <a:p>
            <a:r>
              <a:rPr lang="en-GB" dirty="0" smtClean="0"/>
              <a:t>IP Cameras</a:t>
            </a:r>
            <a:r>
              <a:rPr lang="en-GB" baseline="0" dirty="0" smtClean="0"/>
              <a:t> may use own storage</a:t>
            </a:r>
          </a:p>
          <a:p>
            <a:r>
              <a:rPr lang="en-GB" baseline="0" dirty="0" smtClean="0"/>
              <a:t>Hundreds of Network Video Recorders</a:t>
            </a:r>
            <a:endParaRPr lang="en-GB" dirty="0" smtClean="0"/>
          </a:p>
          <a:p>
            <a:r>
              <a:rPr lang="en-GB" dirty="0" smtClean="0"/>
              <a:t>Hundreds </a:t>
            </a:r>
            <a:r>
              <a:rPr lang="en-GB" dirty="0" smtClean="0"/>
              <a:t>of </a:t>
            </a:r>
            <a:r>
              <a:rPr lang="en-GB" dirty="0" smtClean="0"/>
              <a:t>Digita</a:t>
            </a:r>
            <a:r>
              <a:rPr lang="en-GB" baseline="0" dirty="0" smtClean="0"/>
              <a:t>l </a:t>
            </a:r>
            <a:r>
              <a:rPr lang="en-GB" baseline="0" dirty="0" smtClean="0"/>
              <a:t>Video </a:t>
            </a:r>
            <a:r>
              <a:rPr lang="en-GB" baseline="0" dirty="0" smtClean="0"/>
              <a:t>Recorders</a:t>
            </a:r>
          </a:p>
          <a:p>
            <a:endParaRPr lang="en-GB" baseline="0" dirty="0" smtClean="0"/>
          </a:p>
          <a:p>
            <a:r>
              <a:rPr lang="en-GB" baseline="0" dirty="0" smtClean="0"/>
              <a:t>Mixed resolutions</a:t>
            </a:r>
          </a:p>
          <a:p>
            <a:r>
              <a:rPr lang="en-GB" baseline="0" dirty="0" smtClean="0"/>
              <a:t>Huge variation in quality</a:t>
            </a:r>
          </a:p>
          <a:p>
            <a:r>
              <a:rPr lang="en-GB" baseline="0" dirty="0" smtClean="0"/>
              <a:t>Some systems very buggy</a:t>
            </a:r>
          </a:p>
          <a:p>
            <a:r>
              <a:rPr lang="en-GB" baseline="0" dirty="0" smtClean="0"/>
              <a:t>Proprietary replay </a:t>
            </a:r>
            <a:r>
              <a:rPr lang="en-GB" baseline="0" dirty="0" smtClean="0"/>
              <a:t>software – more on this later</a:t>
            </a:r>
            <a:endParaRPr lang="en-GB" baseline="0" dirty="0" smtClean="0"/>
          </a:p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6209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Range</a:t>
            </a:r>
            <a:r>
              <a:rPr lang="en-GB" baseline="0" dirty="0" smtClean="0"/>
              <a:t> issues </a:t>
            </a:r>
            <a:r>
              <a:rPr lang="en-GB" baseline="0" dirty="0" smtClean="0"/>
              <a:t>– clipping limited/full</a:t>
            </a:r>
            <a:endParaRPr lang="en-GB" baseline="0" dirty="0" smtClean="0"/>
          </a:p>
          <a:p>
            <a:r>
              <a:rPr lang="en-GB" baseline="0" dirty="0" smtClean="0"/>
              <a:t>Mixed resolutions</a:t>
            </a:r>
          </a:p>
          <a:p>
            <a:r>
              <a:rPr lang="en-GB" baseline="0" dirty="0" smtClean="0"/>
              <a:t>Variable frame rates</a:t>
            </a:r>
          </a:p>
          <a:p>
            <a:r>
              <a:rPr lang="en-GB" baseline="0" dirty="0" err="1" smtClean="0"/>
              <a:t>Shakey</a:t>
            </a:r>
            <a:r>
              <a:rPr lang="en-GB" baseline="0" dirty="0" smtClean="0"/>
              <a:t> images – </a:t>
            </a:r>
            <a:r>
              <a:rPr lang="en-GB" baseline="0" dirty="0" smtClean="0"/>
              <a:t>stabilisation</a:t>
            </a:r>
          </a:p>
          <a:p>
            <a:endParaRPr lang="en-GB" baseline="0" dirty="0" smtClean="0"/>
          </a:p>
          <a:p>
            <a:r>
              <a:rPr lang="en-GB" baseline="0" dirty="0" smtClean="0"/>
              <a:t>E-mail/</a:t>
            </a:r>
            <a:r>
              <a:rPr lang="en-GB" baseline="0" dirty="0" err="1" smtClean="0"/>
              <a:t>Whatsapp</a:t>
            </a:r>
            <a:r>
              <a:rPr lang="en-GB" baseline="0" dirty="0" smtClean="0"/>
              <a:t>/Social </a:t>
            </a:r>
            <a:r>
              <a:rPr lang="en-GB" baseline="0" dirty="0" err="1" smtClean="0"/>
              <a:t>Meida</a:t>
            </a:r>
            <a:r>
              <a:rPr lang="en-GB" baseline="0" dirty="0" smtClean="0"/>
              <a:t> compression – Use originals!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748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Metadata can</a:t>
            </a:r>
            <a:r>
              <a:rPr lang="en-GB" baseline="0" dirty="0" smtClean="0"/>
              <a:t> </a:t>
            </a:r>
            <a:r>
              <a:rPr lang="en-GB" baseline="0" dirty="0" smtClean="0"/>
              <a:t>vary in complexity</a:t>
            </a:r>
            <a:endParaRPr lang="en-GB" baseline="0" dirty="0" smtClean="0"/>
          </a:p>
          <a:p>
            <a:r>
              <a:rPr lang="en-GB" baseline="0" dirty="0" smtClean="0"/>
              <a:t>Proprietary </a:t>
            </a:r>
            <a:r>
              <a:rPr lang="en-GB" baseline="0" dirty="0" smtClean="0"/>
              <a:t>replay software/formats</a:t>
            </a:r>
            <a:endParaRPr lang="en-GB" baseline="0" dirty="0" smtClean="0"/>
          </a:p>
          <a:p>
            <a:r>
              <a:rPr lang="en-GB" dirty="0" smtClean="0"/>
              <a:t>Damaged</a:t>
            </a:r>
            <a:r>
              <a:rPr lang="en-GB" baseline="0" dirty="0" smtClean="0"/>
              <a:t> SD Cards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5077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Media</a:t>
            </a:r>
            <a:r>
              <a:rPr lang="en-GB" baseline="0" dirty="0" err="1" smtClean="0"/>
              <a:t>info</a:t>
            </a:r>
            <a:r>
              <a:rPr lang="en-GB" baseline="0" dirty="0" smtClean="0"/>
              <a:t> very useful for quick triage of files.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1837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Lots of old formats to contend</a:t>
            </a:r>
            <a:r>
              <a:rPr lang="en-GB" baseline="0" dirty="0" smtClean="0"/>
              <a:t> with</a:t>
            </a:r>
            <a:r>
              <a:rPr lang="en-GB" baseline="0" dirty="0" smtClean="0"/>
              <a:t>.</a:t>
            </a:r>
          </a:p>
          <a:p>
            <a:endParaRPr lang="en-GB" baseline="0" dirty="0" smtClean="0"/>
          </a:p>
          <a:p>
            <a:r>
              <a:rPr lang="en-GB" baseline="0" dirty="0" smtClean="0"/>
              <a:t>Main difference =</a:t>
            </a:r>
          </a:p>
          <a:p>
            <a:endParaRPr lang="en-GB" baseline="0" dirty="0" smtClean="0"/>
          </a:p>
          <a:p>
            <a:r>
              <a:rPr lang="en-GB" baseline="0" dirty="0" smtClean="0"/>
              <a:t>Old </a:t>
            </a:r>
            <a:r>
              <a:rPr lang="en-GB" baseline="0" dirty="0" smtClean="0"/>
              <a:t>multiplex VHS tapes – proprietary </a:t>
            </a:r>
            <a:r>
              <a:rPr lang="en-GB" baseline="0" dirty="0" err="1" smtClean="0"/>
              <a:t>demultiplexers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54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Forensic Science</a:t>
            </a:r>
            <a:r>
              <a:rPr lang="en-GB" baseline="0" dirty="0" smtClean="0"/>
              <a:t>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Collecting / Examining  / Analysing - Evidence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Results should</a:t>
            </a:r>
            <a:r>
              <a:rPr lang="en-GB" baseline="0" dirty="0" smtClean="0"/>
              <a:t> be:</a:t>
            </a:r>
            <a:endParaRPr lang="en-GB" dirty="0" smtClean="0"/>
          </a:p>
          <a:p>
            <a:r>
              <a:rPr lang="en-GB" dirty="0" smtClean="0"/>
              <a:t>Reliable</a:t>
            </a:r>
          </a:p>
          <a:p>
            <a:r>
              <a:rPr lang="en-GB" dirty="0" smtClean="0"/>
              <a:t>Repeatable</a:t>
            </a:r>
          </a:p>
          <a:p>
            <a:r>
              <a:rPr lang="en-GB" dirty="0" smtClean="0"/>
              <a:t>Verifiable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6991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Lots of complexity</a:t>
            </a:r>
          </a:p>
          <a:p>
            <a:endParaRPr lang="en-GB" dirty="0" smtClean="0"/>
          </a:p>
          <a:p>
            <a:r>
              <a:rPr lang="en-GB" dirty="0" smtClean="0"/>
              <a:t>Proprietary systems</a:t>
            </a:r>
          </a:p>
          <a:p>
            <a:endParaRPr lang="en-GB" dirty="0" smtClean="0"/>
          </a:p>
          <a:p>
            <a:r>
              <a:rPr lang="en-GB" dirty="0" smtClean="0"/>
              <a:t>No/Limited</a:t>
            </a:r>
            <a:r>
              <a:rPr lang="en-GB" baseline="0" dirty="0" smtClean="0"/>
              <a:t> documentation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3812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Systems</a:t>
            </a:r>
            <a:r>
              <a:rPr lang="en-GB" baseline="0" dirty="0" smtClean="0"/>
              <a:t> are typically configured to record for 28 days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1886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5000+</a:t>
            </a:r>
            <a:r>
              <a:rPr lang="en-GB" baseline="0" dirty="0" smtClean="0"/>
              <a:t> </a:t>
            </a:r>
            <a:r>
              <a:rPr lang="en-GB" dirty="0" smtClean="0"/>
              <a:t>Hours</a:t>
            </a:r>
            <a:r>
              <a:rPr lang="en-GB" baseline="0" dirty="0" smtClean="0"/>
              <a:t> </a:t>
            </a:r>
            <a:r>
              <a:rPr lang="en-GB" baseline="0" dirty="0"/>
              <a:t>of video, multiple cameras</a:t>
            </a:r>
            <a:r>
              <a:rPr lang="en-GB" baseline="0" dirty="0" smtClean="0"/>
              <a:t>.</a:t>
            </a:r>
          </a:p>
          <a:p>
            <a:r>
              <a:rPr lang="en-GB" baseline="0" dirty="0"/>
              <a:t/>
            </a:r>
            <a:br>
              <a:rPr lang="en-GB" baseline="0" dirty="0"/>
            </a:br>
            <a:r>
              <a:rPr lang="en-GB" baseline="0" dirty="0"/>
              <a:t>Must be viewed to reduce </a:t>
            </a:r>
            <a:r>
              <a:rPr lang="en-GB" baseline="0" dirty="0" smtClean="0"/>
              <a:t>requirements</a:t>
            </a:r>
          </a:p>
          <a:p>
            <a:endParaRPr lang="en-GB" baseline="0" dirty="0" smtClean="0"/>
          </a:p>
          <a:p>
            <a:r>
              <a:rPr lang="en-GB" baseline="0" dirty="0" smtClean="0"/>
              <a:t>Need short </a:t>
            </a:r>
            <a:r>
              <a:rPr lang="en-GB" baseline="0" dirty="0"/>
              <a:t>clips </a:t>
            </a:r>
            <a:r>
              <a:rPr lang="en-GB" baseline="0" dirty="0" smtClean="0"/>
              <a:t>-&gt; practical processing.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9822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HD at 400</a:t>
            </a:r>
            <a:r>
              <a:rPr lang="en-GB" baseline="0" dirty="0" smtClean="0"/>
              <a:t>kb/s defeats the point of HD.</a:t>
            </a:r>
          </a:p>
          <a:p>
            <a:endParaRPr lang="en-GB" baseline="0" dirty="0" smtClean="0"/>
          </a:p>
          <a:p>
            <a:r>
              <a:rPr lang="en-GB" baseline="0" dirty="0" smtClean="0"/>
              <a:t>Low consumer understanding of bitrate/optics.</a:t>
            </a:r>
          </a:p>
          <a:p>
            <a:endParaRPr lang="en-GB" baseline="0" dirty="0" smtClean="0"/>
          </a:p>
          <a:p>
            <a:r>
              <a:rPr lang="en-GB" baseline="0" dirty="0" smtClean="0"/>
              <a:t>Awful.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2600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Hours</a:t>
            </a:r>
            <a:r>
              <a:rPr lang="en-GB" baseline="0" dirty="0"/>
              <a:t> of video, multiple cameras.</a:t>
            </a:r>
            <a:br>
              <a:rPr lang="en-GB" baseline="0" dirty="0"/>
            </a:br>
            <a:r>
              <a:rPr lang="en-GB" baseline="0" dirty="0"/>
              <a:t>Must be viewed </a:t>
            </a:r>
            <a:r>
              <a:rPr lang="en-GB" baseline="0" dirty="0" smtClean="0"/>
              <a:t>-&gt; </a:t>
            </a:r>
            <a:r>
              <a:rPr lang="en-GB" baseline="0" dirty="0"/>
              <a:t>reduce requirements </a:t>
            </a:r>
            <a:r>
              <a:rPr lang="en-GB" baseline="0" dirty="0" smtClean="0"/>
              <a:t>-&gt; short </a:t>
            </a:r>
            <a:r>
              <a:rPr lang="en-GB" baseline="0" dirty="0"/>
              <a:t>clips </a:t>
            </a:r>
            <a:r>
              <a:rPr lang="en-GB" baseline="0" dirty="0" smtClean="0"/>
              <a:t>for </a:t>
            </a:r>
            <a:r>
              <a:rPr lang="en-GB" baseline="0" dirty="0"/>
              <a:t>processing practical</a:t>
            </a:r>
            <a:r>
              <a:rPr lang="en-GB" baseline="0" dirty="0" smtClean="0"/>
              <a:t>.</a:t>
            </a:r>
          </a:p>
          <a:p>
            <a:endParaRPr lang="en-GB" baseline="0" dirty="0" smtClean="0"/>
          </a:p>
          <a:p>
            <a:r>
              <a:rPr lang="en-GB" baseline="0" dirty="0" smtClean="0"/>
              <a:t>Ideally 2000+  kb/s</a:t>
            </a:r>
          </a:p>
          <a:p>
            <a:endParaRPr lang="en-GB" baseline="0" dirty="0" smtClean="0"/>
          </a:p>
          <a:p>
            <a:r>
              <a:rPr lang="en-GB" baseline="0" dirty="0" smtClean="0"/>
              <a:t>Luck of the draw – bitrate could be any of these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1621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Complete mix of resolutions</a:t>
            </a:r>
          </a:p>
          <a:p>
            <a:endParaRPr lang="en-GB" dirty="0" smtClean="0"/>
          </a:p>
          <a:p>
            <a:r>
              <a:rPr lang="en-GB" dirty="0" smtClean="0"/>
              <a:t>All seen regularly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84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May be dealing</a:t>
            </a:r>
            <a:r>
              <a:rPr lang="en-GB" baseline="0" dirty="0" smtClean="0"/>
              <a:t> with 40+ individual items per job</a:t>
            </a:r>
          </a:p>
          <a:p>
            <a:endParaRPr lang="en-GB" baseline="0" dirty="0" smtClean="0"/>
          </a:p>
          <a:p>
            <a:r>
              <a:rPr lang="en-GB" baseline="0" dirty="0" smtClean="0"/>
              <a:t>Cloning impractical – only for data recovery</a:t>
            </a:r>
          </a:p>
          <a:p>
            <a:endParaRPr lang="en-GB" baseline="0" dirty="0" smtClean="0"/>
          </a:p>
          <a:p>
            <a:r>
              <a:rPr lang="en-GB" baseline="0" dirty="0" smtClean="0"/>
              <a:t>Huge variation in </a:t>
            </a:r>
            <a:r>
              <a:rPr lang="en-GB" baseline="0" dirty="0" smtClean="0"/>
              <a:t>sources</a:t>
            </a:r>
          </a:p>
          <a:p>
            <a:endParaRPr lang="en-GB" baseline="0" dirty="0" smtClean="0"/>
          </a:p>
          <a:p>
            <a:r>
              <a:rPr lang="en-GB" baseline="0" dirty="0" smtClean="0"/>
              <a:t>Constantly overwriting – must be secured quickly</a:t>
            </a:r>
          </a:p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3702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Extracting</a:t>
            </a:r>
            <a:r>
              <a:rPr lang="en-GB" baseline="0" dirty="0" smtClean="0"/>
              <a:t> data from a source device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1874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Officers</a:t>
            </a:r>
            <a:r>
              <a:rPr lang="en-GB" baseline="0" dirty="0" smtClean="0"/>
              <a:t> &gt; Specialist Officers &gt; Video Lab 5%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CCTV is</a:t>
            </a:r>
            <a:r>
              <a:rPr lang="en-GB" baseline="0" dirty="0" smtClean="0"/>
              <a:t> the toughest to acquire of previous  sources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Dedicated extraction tools limited/young</a:t>
            </a:r>
            <a:r>
              <a:rPr lang="en-GB" baseline="0" dirty="0" smtClean="0"/>
              <a:t> products</a:t>
            </a:r>
          </a:p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8726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Write</a:t>
            </a:r>
            <a:r>
              <a:rPr lang="en-GB" baseline="0" dirty="0" smtClean="0"/>
              <a:t> blocking not possible with DVRs.</a:t>
            </a:r>
          </a:p>
          <a:p>
            <a:endParaRPr lang="en-GB" baseline="0" dirty="0" smtClean="0"/>
          </a:p>
          <a:p>
            <a:r>
              <a:rPr lang="en-GB" baseline="0" dirty="0" smtClean="0"/>
              <a:t>Download via USB interface.</a:t>
            </a:r>
          </a:p>
          <a:p>
            <a:endParaRPr lang="en-GB" baseline="0" dirty="0" smtClean="0"/>
          </a:p>
          <a:p>
            <a:r>
              <a:rPr lang="en-GB" baseline="0" dirty="0" smtClean="0"/>
              <a:t>Lots of options – Native files usually preferred – with a lot of caveats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92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Reliability</a:t>
            </a:r>
            <a:r>
              <a:rPr lang="en-GB" baseline="0" dirty="0" smtClean="0"/>
              <a:t> – Can we trust the results</a:t>
            </a:r>
          </a:p>
          <a:p>
            <a:endParaRPr lang="en-GB" baseline="0" dirty="0" smtClean="0"/>
          </a:p>
          <a:p>
            <a:r>
              <a:rPr lang="en-GB" baseline="0" dirty="0" err="1" smtClean="0"/>
              <a:t>Repeatablility</a:t>
            </a:r>
            <a:r>
              <a:rPr lang="en-GB" baseline="0" dirty="0" smtClean="0"/>
              <a:t> – Will the same test get the same result?</a:t>
            </a:r>
          </a:p>
          <a:p>
            <a:endParaRPr lang="en-GB" baseline="0" dirty="0" smtClean="0"/>
          </a:p>
          <a:p>
            <a:r>
              <a:rPr lang="en-GB" baseline="0" dirty="0" smtClean="0"/>
              <a:t>Verifiability – Can the results be checked and confirmed?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079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Downloads</a:t>
            </a:r>
            <a:r>
              <a:rPr lang="en-GB" baseline="0" dirty="0" smtClean="0"/>
              <a:t> have moved away from optical discs to USB for newer systems.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Smaller</a:t>
            </a:r>
            <a:r>
              <a:rPr lang="en-GB" baseline="0" dirty="0" smtClean="0"/>
              <a:t> USB sticks more likely to work with older systems.</a:t>
            </a:r>
          </a:p>
          <a:p>
            <a:endParaRPr lang="en-GB" baseline="0" dirty="0" smtClean="0"/>
          </a:p>
          <a:p>
            <a:r>
              <a:rPr lang="en-GB" baseline="0" dirty="0" smtClean="0"/>
              <a:t>Keep them nearby!</a:t>
            </a:r>
          </a:p>
          <a:p>
            <a:endParaRPr lang="en-GB" baseline="0" dirty="0" smtClean="0"/>
          </a:p>
          <a:p>
            <a:r>
              <a:rPr lang="en-GB" baseline="0" dirty="0" smtClean="0"/>
              <a:t>Can make dealing with long periods impossible.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777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If it’s been sent to the lab, one</a:t>
            </a:r>
            <a:r>
              <a:rPr lang="en-GB" baseline="0" dirty="0" smtClean="0"/>
              <a:t> or two people have already tried.</a:t>
            </a:r>
          </a:p>
          <a:p>
            <a:endParaRPr lang="en-GB" baseline="0" dirty="0" smtClean="0"/>
          </a:p>
          <a:p>
            <a:r>
              <a:rPr lang="en-GB" baseline="0" dirty="0" smtClean="0"/>
              <a:t>Generally people are getting more proficient so the recovery jobs are more consistently difficult.</a:t>
            </a:r>
          </a:p>
          <a:p>
            <a:endParaRPr lang="en-GB" baseline="0" dirty="0" smtClean="0"/>
          </a:p>
          <a:p>
            <a:r>
              <a:rPr lang="en-GB" baseline="0" dirty="0" smtClean="0"/>
              <a:t>Fewer easy wins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1969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Disks</a:t>
            </a:r>
            <a:r>
              <a:rPr lang="en-GB" baseline="0" dirty="0" smtClean="0"/>
              <a:t> should be connected through write blockers</a:t>
            </a:r>
          </a:p>
          <a:p>
            <a:endParaRPr lang="en-GB" baseline="0" dirty="0" smtClean="0"/>
          </a:p>
          <a:p>
            <a:r>
              <a:rPr lang="en-GB" baseline="0" dirty="0" smtClean="0"/>
              <a:t>Essential for data preservation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2000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View the disk contents through a hex reader</a:t>
            </a:r>
          </a:p>
          <a:p>
            <a:endParaRPr lang="en-GB" dirty="0" smtClean="0"/>
          </a:p>
          <a:p>
            <a:r>
              <a:rPr lang="en-GB" dirty="0" smtClean="0"/>
              <a:t>Look</a:t>
            </a:r>
            <a:r>
              <a:rPr lang="en-GB" baseline="0" dirty="0" smtClean="0"/>
              <a:t> for codec data</a:t>
            </a:r>
          </a:p>
          <a:p>
            <a:endParaRPr lang="en-GB" baseline="0" dirty="0" smtClean="0"/>
          </a:p>
          <a:p>
            <a:r>
              <a:rPr lang="en-GB" baseline="0" dirty="0" smtClean="0"/>
              <a:t>Examine nearby headers for repeating </a:t>
            </a:r>
            <a:r>
              <a:rPr lang="en-GB" baseline="0" dirty="0" smtClean="0"/>
              <a:t>structures/markers</a:t>
            </a:r>
          </a:p>
          <a:p>
            <a:endParaRPr lang="en-GB" baseline="0" dirty="0" smtClean="0"/>
          </a:p>
          <a:p>
            <a:r>
              <a:rPr lang="en-GB" baseline="0" dirty="0" smtClean="0"/>
              <a:t>0x00 00 00 01 is used in DVR headers causing decoder issues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057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Samples</a:t>
            </a:r>
            <a:r>
              <a:rPr lang="en-GB" baseline="0" dirty="0" smtClean="0"/>
              <a:t> bytes based on the repeating markers</a:t>
            </a:r>
          </a:p>
          <a:p>
            <a:endParaRPr lang="en-GB" baseline="0" dirty="0" smtClean="0"/>
          </a:p>
          <a:p>
            <a:r>
              <a:rPr lang="en-GB" baseline="0" dirty="0" smtClean="0"/>
              <a:t>Align the data in order to look for patterns</a:t>
            </a:r>
          </a:p>
          <a:p>
            <a:endParaRPr lang="en-GB" baseline="0" dirty="0" smtClean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Test a frame in </a:t>
            </a:r>
            <a:r>
              <a:rPr lang="en-GB" baseline="0" dirty="0" err="1" smtClean="0"/>
              <a:t>ffmpeg</a:t>
            </a:r>
            <a:r>
              <a:rPr lang="en-GB" baseline="0" dirty="0" smtClean="0"/>
              <a:t> – look for On Screen Info – Time/</a:t>
            </a:r>
            <a:r>
              <a:rPr lang="en-GB" baseline="0" dirty="0" err="1" smtClean="0"/>
              <a:t>CamNo</a:t>
            </a:r>
            <a:endParaRPr lang="en-GB" dirty="0" smtClean="0"/>
          </a:p>
          <a:p>
            <a:endParaRPr lang="en-GB" baseline="0" dirty="0" smtClean="0"/>
          </a:p>
          <a:p>
            <a:r>
              <a:rPr lang="en-GB" baseline="0" dirty="0" smtClean="0"/>
              <a:t>Increasing </a:t>
            </a:r>
            <a:r>
              <a:rPr lang="en-GB" baseline="0" dirty="0" smtClean="0"/>
              <a:t>numbers might be timecode</a:t>
            </a:r>
          </a:p>
          <a:p>
            <a:endParaRPr lang="en-GB" baseline="0" dirty="0" smtClean="0"/>
          </a:p>
          <a:p>
            <a:r>
              <a:rPr lang="en-GB" baseline="0" dirty="0" smtClean="0"/>
              <a:t>Single values – channel </a:t>
            </a:r>
            <a:r>
              <a:rPr lang="en-GB" baseline="0" dirty="0" smtClean="0"/>
              <a:t>number – 3?</a:t>
            </a:r>
            <a:endParaRPr lang="en-GB" baseline="0" dirty="0" smtClean="0"/>
          </a:p>
          <a:p>
            <a:endParaRPr lang="en-GB" baseline="0" dirty="0" smtClean="0"/>
          </a:p>
          <a:p>
            <a:r>
              <a:rPr lang="en-GB" baseline="0" dirty="0" smtClean="0"/>
              <a:t>Varying 2 or 4 byte values could be a frame </a:t>
            </a:r>
            <a:r>
              <a:rPr lang="en-GB" baseline="0" dirty="0" smtClean="0"/>
              <a:t>size</a:t>
            </a:r>
          </a:p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1804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 is a section header from an unbranded DVR</a:t>
            </a:r>
          </a:p>
          <a:p>
            <a:endParaRPr lang="en-GB" dirty="0" smtClean="0"/>
          </a:p>
          <a:p>
            <a:r>
              <a:rPr lang="en-GB" dirty="0" smtClean="0"/>
              <a:t>Values</a:t>
            </a:r>
            <a:r>
              <a:rPr lang="en-GB" baseline="0" dirty="0" smtClean="0"/>
              <a:t> identified as Little Endian by decoding sampled data </a:t>
            </a:r>
          </a:p>
          <a:p>
            <a:endParaRPr lang="en-GB" baseline="0" dirty="0" smtClean="0"/>
          </a:p>
          <a:p>
            <a:r>
              <a:rPr lang="en-GB" baseline="0" dirty="0" smtClean="0"/>
              <a:t>e.g. size of a frame – </a:t>
            </a:r>
          </a:p>
          <a:p>
            <a:endParaRPr lang="en-GB" baseline="0" dirty="0" smtClean="0"/>
          </a:p>
          <a:p>
            <a:r>
              <a:rPr lang="en-GB" baseline="0" dirty="0" smtClean="0"/>
              <a:t>take start to end of possible frame &gt; </a:t>
            </a:r>
          </a:p>
          <a:p>
            <a:endParaRPr lang="en-GB" baseline="0" dirty="0" smtClean="0"/>
          </a:p>
          <a:p>
            <a:r>
              <a:rPr lang="en-GB" baseline="0" dirty="0" smtClean="0"/>
              <a:t>find a closely matching number in the bytes &gt; </a:t>
            </a:r>
          </a:p>
          <a:p>
            <a:endParaRPr lang="en-GB" baseline="0" dirty="0" smtClean="0"/>
          </a:p>
          <a:p>
            <a:r>
              <a:rPr lang="en-GB" baseline="0" dirty="0" smtClean="0"/>
              <a:t>test against the next frame until confidence can be built.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6725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Rebuilding</a:t>
            </a:r>
            <a:r>
              <a:rPr lang="en-GB" baseline="0" dirty="0" smtClean="0"/>
              <a:t> damaged MP4s can be complex. </a:t>
            </a:r>
          </a:p>
          <a:p>
            <a:endParaRPr lang="en-GB" baseline="0" dirty="0" smtClean="0"/>
          </a:p>
          <a:p>
            <a:r>
              <a:rPr lang="en-GB" baseline="0" dirty="0" smtClean="0"/>
              <a:t>The </a:t>
            </a:r>
            <a:r>
              <a:rPr lang="en-GB" baseline="0" dirty="0" err="1" smtClean="0"/>
              <a:t>mdat</a:t>
            </a:r>
            <a:r>
              <a:rPr lang="en-GB" baseline="0" dirty="0" smtClean="0"/>
              <a:t>/media data was missing an index. </a:t>
            </a:r>
          </a:p>
          <a:p>
            <a:endParaRPr lang="en-GB" baseline="0" dirty="0" smtClean="0"/>
          </a:p>
          <a:p>
            <a:r>
              <a:rPr lang="en-GB" baseline="0" dirty="0" smtClean="0"/>
              <a:t>Frame starts had to be remapped so the file could be replayed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7400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 is an AVI header.</a:t>
            </a:r>
          </a:p>
          <a:p>
            <a:endParaRPr lang="en-GB" dirty="0" smtClean="0"/>
          </a:p>
          <a:p>
            <a:r>
              <a:rPr lang="en-GB" baseline="0" dirty="0" smtClean="0"/>
              <a:t>It’s amazing just how much </a:t>
            </a:r>
            <a:r>
              <a:rPr lang="en-GB" baseline="0" dirty="0" smtClean="0"/>
              <a:t>information </a:t>
            </a:r>
            <a:r>
              <a:rPr lang="en-GB" baseline="0" dirty="0" smtClean="0"/>
              <a:t>can be stored in such a small space. </a:t>
            </a:r>
            <a:endParaRPr lang="en-GB" baseline="0" dirty="0" smtClean="0"/>
          </a:p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929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Once the data is understood</a:t>
            </a:r>
            <a:r>
              <a:rPr lang="en-GB" baseline="0" dirty="0" smtClean="0"/>
              <a:t>, scan for timestamps – using in-house code</a:t>
            </a:r>
          </a:p>
          <a:p>
            <a:endParaRPr lang="en-GB" baseline="0" dirty="0" smtClean="0"/>
          </a:p>
          <a:p>
            <a:r>
              <a:rPr lang="en-GB" baseline="0" dirty="0" smtClean="0"/>
              <a:t>i.e. find marker, skip X bytes, decode timestamp, find next marker….</a:t>
            </a:r>
          </a:p>
          <a:p>
            <a:endParaRPr lang="en-GB" baseline="0" dirty="0" smtClean="0"/>
          </a:p>
          <a:p>
            <a:r>
              <a:rPr lang="en-GB" baseline="0" dirty="0" smtClean="0"/>
              <a:t>Last scan of a 4TB disk produced a 27GB CSV(!!!) - containing all the decoded timestamps.</a:t>
            </a:r>
          </a:p>
          <a:p>
            <a:endParaRPr lang="en-GB" baseline="0" dirty="0" smtClean="0"/>
          </a:p>
          <a:p>
            <a:r>
              <a:rPr lang="en-GB" baseline="0" dirty="0" smtClean="0"/>
              <a:t>Results filtered down to relevant dates so can be targeted.</a:t>
            </a:r>
          </a:p>
          <a:p>
            <a:endParaRPr lang="en-GB" baseline="0" dirty="0" smtClean="0"/>
          </a:p>
          <a:p>
            <a:r>
              <a:rPr lang="en-GB" baseline="0" dirty="0" smtClean="0"/>
              <a:t>Slow process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7892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Once the section of interest found</a:t>
            </a:r>
            <a:r>
              <a:rPr lang="en-GB" baseline="0" dirty="0" smtClean="0"/>
              <a:t> the general file system structure needs to be considered.</a:t>
            </a:r>
          </a:p>
          <a:p>
            <a:endParaRPr lang="en-GB" baseline="0" dirty="0" smtClean="0"/>
          </a:p>
          <a:p>
            <a:r>
              <a:rPr lang="en-GB" baseline="0" dirty="0" smtClean="0"/>
              <a:t>May take a few attempts to get right.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Currently using C#</a:t>
            </a:r>
          </a:p>
          <a:p>
            <a:endParaRPr lang="en-GB" dirty="0" smtClean="0"/>
          </a:p>
          <a:p>
            <a:r>
              <a:rPr lang="en-GB" dirty="0" smtClean="0"/>
              <a:t>Not</a:t>
            </a:r>
            <a:r>
              <a:rPr lang="en-GB" baseline="0" dirty="0" smtClean="0"/>
              <a:t> great for direct disk access, using raw </a:t>
            </a:r>
            <a:r>
              <a:rPr lang="en-GB" baseline="0" dirty="0" err="1" smtClean="0"/>
              <a:t>dd</a:t>
            </a:r>
            <a:r>
              <a:rPr lang="en-GB" baseline="0" dirty="0" smtClean="0"/>
              <a:t> images rather than clones.</a:t>
            </a:r>
          </a:p>
          <a:p>
            <a:endParaRPr lang="en-GB" baseline="0" dirty="0" smtClean="0"/>
          </a:p>
          <a:p>
            <a:r>
              <a:rPr lang="en-GB" baseline="0" dirty="0" smtClean="0"/>
              <a:t>Raw frame output then rewrapped through </a:t>
            </a:r>
            <a:r>
              <a:rPr lang="en-GB" baseline="0" dirty="0" err="1" smtClean="0"/>
              <a:t>ffmpeg</a:t>
            </a:r>
            <a:r>
              <a:rPr lang="en-GB" baseline="0" dirty="0" smtClean="0"/>
              <a:t>.</a:t>
            </a:r>
          </a:p>
          <a:p>
            <a:endParaRPr lang="en-GB" baseline="0" dirty="0" smtClean="0"/>
          </a:p>
          <a:p>
            <a:r>
              <a:rPr lang="en-GB" baseline="0" dirty="0" smtClean="0"/>
              <a:t>Audio adds complexity.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798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Bulle</a:t>
            </a:r>
            <a:r>
              <a:rPr lang="en-GB" baseline="0" dirty="0" smtClean="0"/>
              <a:t>t points</a:t>
            </a:r>
          </a:p>
          <a:p>
            <a:endParaRPr lang="en-GB" baseline="0" dirty="0" smtClean="0"/>
          </a:p>
          <a:p>
            <a:r>
              <a:rPr lang="en-GB" baseline="0" dirty="0" smtClean="0"/>
              <a:t>End State – Goals of the work</a:t>
            </a:r>
            <a:br>
              <a:rPr lang="en-GB" baseline="0" dirty="0" smtClean="0"/>
            </a:br>
            <a:endParaRPr lang="en-GB" baseline="0" dirty="0" smtClean="0"/>
          </a:p>
          <a:p>
            <a:r>
              <a:rPr lang="en-GB" baseline="0" dirty="0" smtClean="0"/>
              <a:t>Overview – What we do in the lab</a:t>
            </a:r>
          </a:p>
          <a:p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Diversity of source – A look at the different media sources that need processing</a:t>
            </a:r>
          </a:p>
          <a:p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Quantity not quality – So much data!</a:t>
            </a:r>
          </a:p>
          <a:p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Acquisition – How we get at the data?</a:t>
            </a:r>
          </a:p>
          <a:p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Ingest – Getting the data into a workable state…</a:t>
            </a:r>
          </a:p>
          <a:p>
            <a:r>
              <a:rPr lang="en-GB" baseline="0" dirty="0" smtClean="0"/>
              <a:t/>
            </a:r>
            <a:br>
              <a:rPr lang="en-GB" baseline="0" dirty="0" smtClean="0"/>
            </a:br>
            <a:r>
              <a:rPr lang="en-GB" baseline="0" dirty="0" smtClean="0"/>
              <a:t>Compilation – Considerations when editing so much mixed media</a:t>
            </a:r>
          </a:p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Presentation – What happens when the</a:t>
            </a:r>
            <a:r>
              <a:rPr lang="en-GB" baseline="0" dirty="0" smtClean="0"/>
              <a:t> work is done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304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 much</a:t>
            </a:r>
            <a:r>
              <a:rPr lang="en-GB" baseline="0" dirty="0" smtClean="0"/>
              <a:t> replay software!!!</a:t>
            </a:r>
          </a:p>
          <a:p>
            <a:r>
              <a:rPr lang="en-GB" baseline="0" dirty="0" smtClean="0"/>
              <a:t>Very idiosyncratic</a:t>
            </a:r>
            <a:br>
              <a:rPr lang="en-GB" baseline="0" dirty="0" smtClean="0"/>
            </a:br>
            <a:endParaRPr lang="en-GB" baseline="0" dirty="0" smtClean="0"/>
          </a:p>
          <a:p>
            <a:r>
              <a:rPr lang="en-GB" baseline="0" dirty="0" smtClean="0"/>
              <a:t>Buggy – frequent crashes</a:t>
            </a:r>
          </a:p>
          <a:p>
            <a:r>
              <a:rPr lang="en-GB" baseline="0" dirty="0" smtClean="0"/>
              <a:t>Limited/Unpredictable Export</a:t>
            </a:r>
            <a:br>
              <a:rPr lang="en-GB" baseline="0" dirty="0" smtClean="0"/>
            </a:br>
            <a:endParaRPr lang="en-GB" baseline="0" dirty="0" smtClean="0"/>
          </a:p>
          <a:p>
            <a:r>
              <a:rPr lang="en-GB" baseline="0" dirty="0" smtClean="0"/>
              <a:t>Junk system codecs – DirectShow</a:t>
            </a:r>
            <a:br>
              <a:rPr lang="en-GB" baseline="0" dirty="0" smtClean="0"/>
            </a:br>
            <a:endParaRPr lang="en-GB" baseline="0" dirty="0" smtClean="0"/>
          </a:p>
          <a:p>
            <a:r>
              <a:rPr lang="en-GB" baseline="0" dirty="0" smtClean="0"/>
              <a:t>OS Dependency e.g. XP only players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8037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Why</a:t>
            </a:r>
            <a:r>
              <a:rPr lang="en-GB" baseline="0" dirty="0" smtClean="0"/>
              <a:t> screen capture?</a:t>
            </a:r>
          </a:p>
          <a:p>
            <a:endParaRPr lang="en-GB" baseline="0" dirty="0" smtClean="0"/>
          </a:p>
          <a:p>
            <a:r>
              <a:rPr lang="en-GB" baseline="0" dirty="0" smtClean="0"/>
              <a:t>Some hard to transcode without extraction via data recovery</a:t>
            </a:r>
          </a:p>
          <a:p>
            <a:endParaRPr lang="en-GB" baseline="0" dirty="0" smtClean="0"/>
          </a:p>
          <a:p>
            <a:r>
              <a:rPr lang="en-GB" baseline="0" dirty="0" smtClean="0"/>
              <a:t>Screen capture - capturing directly from the player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61075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Most footage</a:t>
            </a:r>
            <a:r>
              <a:rPr lang="en-GB" baseline="0" dirty="0" smtClean="0"/>
              <a:t> start as </a:t>
            </a:r>
            <a:r>
              <a:rPr lang="en-GB" baseline="0" dirty="0" smtClean="0"/>
              <a:t>yuv420</a:t>
            </a:r>
          </a:p>
          <a:p>
            <a:endParaRPr lang="en-GB" baseline="0" dirty="0" smtClean="0"/>
          </a:p>
          <a:p>
            <a:r>
              <a:rPr lang="en-GB" baseline="0" dirty="0" smtClean="0"/>
              <a:t>Rendered RGB &gt; Captured </a:t>
            </a:r>
            <a:r>
              <a:rPr lang="en-GB" baseline="0" dirty="0" smtClean="0"/>
              <a:t>as </a:t>
            </a:r>
            <a:r>
              <a:rPr lang="en-GB" baseline="0" dirty="0" smtClean="0"/>
              <a:t>RAW RGB</a:t>
            </a:r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771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Overlays will be lost when</a:t>
            </a:r>
            <a:r>
              <a:rPr lang="en-GB" baseline="0" dirty="0" smtClean="0"/>
              <a:t> transcoded - generated within the player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0987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Dependent</a:t>
            </a:r>
            <a:r>
              <a:rPr lang="en-GB" baseline="0" dirty="0" smtClean="0"/>
              <a:t> on flawed binaries/executables</a:t>
            </a:r>
          </a:p>
          <a:p>
            <a:endParaRPr lang="en-GB" baseline="0" dirty="0" smtClean="0"/>
          </a:p>
          <a:p>
            <a:r>
              <a:rPr lang="en-GB" baseline="0" dirty="0" smtClean="0"/>
              <a:t>Clipping from RGB conversion</a:t>
            </a:r>
          </a:p>
          <a:p>
            <a:endParaRPr lang="en-GB" baseline="0" dirty="0" smtClean="0"/>
          </a:p>
          <a:p>
            <a:r>
              <a:rPr lang="en-GB" baseline="0" dirty="0" smtClean="0"/>
              <a:t>Real time</a:t>
            </a:r>
            <a:endParaRPr lang="en-GB" baseline="0" dirty="0" smtClean="0"/>
          </a:p>
          <a:p>
            <a:endParaRPr lang="en-GB" baseline="0" dirty="0" smtClean="0"/>
          </a:p>
          <a:p>
            <a:r>
              <a:rPr lang="en-GB" dirty="0" smtClean="0"/>
              <a:t>Still needs transcoding for conformance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9618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Native file</a:t>
            </a:r>
          </a:p>
          <a:p>
            <a:endParaRPr lang="en-GB" dirty="0" smtClean="0"/>
          </a:p>
          <a:p>
            <a:r>
              <a:rPr lang="en-GB" dirty="0" smtClean="0"/>
              <a:t>Straight</a:t>
            </a:r>
            <a:r>
              <a:rPr lang="en-GB" baseline="0" dirty="0" smtClean="0"/>
              <a:t> into FFMPEG – sometimes forced flag required</a:t>
            </a:r>
          </a:p>
          <a:p>
            <a:endParaRPr lang="en-GB" baseline="0" dirty="0" smtClean="0"/>
          </a:p>
          <a:p>
            <a:r>
              <a:rPr lang="en-GB" baseline="0" dirty="0" smtClean="0"/>
              <a:t>Libx264 Lossless MOV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53869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Colour space changes lead</a:t>
            </a:r>
            <a:r>
              <a:rPr lang="en-GB" baseline="0" dirty="0" smtClean="0"/>
              <a:t> to clipping i.e. full range -&gt; limited range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Avoid player cropping/scaling edges</a:t>
            </a:r>
            <a:r>
              <a:rPr lang="en-GB" baseline="0" dirty="0" smtClean="0"/>
              <a:t> of video</a:t>
            </a:r>
          </a:p>
          <a:p>
            <a:endParaRPr lang="en-GB" dirty="0" smtClean="0"/>
          </a:p>
          <a:p>
            <a:r>
              <a:rPr lang="en-GB" dirty="0" smtClean="0"/>
              <a:t>Filters like </a:t>
            </a:r>
            <a:r>
              <a:rPr lang="en-GB" dirty="0" err="1" smtClean="0"/>
              <a:t>yadif</a:t>
            </a:r>
            <a:r>
              <a:rPr lang="en-GB" dirty="0" smtClean="0"/>
              <a:t> for de-interlacing available</a:t>
            </a:r>
          </a:p>
          <a:p>
            <a:endParaRPr lang="en-GB" dirty="0" smtClean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Faster than </a:t>
            </a:r>
            <a:r>
              <a:rPr lang="en-GB" dirty="0" err="1" smtClean="0"/>
              <a:t>realtime</a:t>
            </a:r>
            <a:endParaRPr lang="en-GB" dirty="0" smtClean="0"/>
          </a:p>
          <a:p>
            <a:endParaRPr lang="en-GB" dirty="0" smtClean="0"/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System is kept cleaner – less junk executables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1080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More complexity</a:t>
            </a:r>
          </a:p>
          <a:p>
            <a:endParaRPr lang="en-GB" dirty="0" smtClean="0"/>
          </a:p>
          <a:p>
            <a:r>
              <a:rPr lang="en-GB" dirty="0" smtClean="0"/>
              <a:t>Manufactures throw specs</a:t>
            </a:r>
            <a:r>
              <a:rPr lang="en-GB" baseline="0" dirty="0" smtClean="0"/>
              <a:t> to the wind and use mpeg start codes </a:t>
            </a:r>
          </a:p>
          <a:p>
            <a:endParaRPr lang="en-GB" baseline="0" dirty="0" smtClean="0"/>
          </a:p>
          <a:p>
            <a:r>
              <a:rPr lang="en-GB" dirty="0" smtClean="0"/>
              <a:t>Higher risk of artefacts</a:t>
            </a:r>
          </a:p>
          <a:p>
            <a:endParaRPr lang="en-GB" dirty="0" smtClean="0"/>
          </a:p>
          <a:p>
            <a:r>
              <a:rPr lang="en-GB" dirty="0" smtClean="0"/>
              <a:t>No</a:t>
            </a:r>
            <a:r>
              <a:rPr lang="en-GB" baseline="0" dirty="0" smtClean="0"/>
              <a:t> OSD - timestamps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76120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Rewrapping</a:t>
            </a:r>
            <a:r>
              <a:rPr lang="en-GB" baseline="0" dirty="0" smtClean="0"/>
              <a:t> can be useful for a variety of situations</a:t>
            </a:r>
          </a:p>
          <a:p>
            <a:endParaRPr lang="en-GB" baseline="0" dirty="0" smtClean="0"/>
          </a:p>
          <a:p>
            <a:r>
              <a:rPr lang="en-GB" baseline="0" dirty="0" smtClean="0"/>
              <a:t>e.g. a codec not playing back in AVI might perform better in MP4.</a:t>
            </a:r>
          </a:p>
          <a:p>
            <a:endParaRPr lang="en-GB" baseline="0" dirty="0" smtClean="0"/>
          </a:p>
          <a:p>
            <a:r>
              <a:rPr lang="en-GB" baseline="0" dirty="0" smtClean="0"/>
              <a:t>Can help with timing issues when timing can’t be detected in original – can help if seeking required in a large clip</a:t>
            </a:r>
          </a:p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748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end goal of ingest is</a:t>
            </a:r>
            <a:r>
              <a:rPr lang="en-GB" baseline="0" dirty="0" smtClean="0"/>
              <a:t> to have a video conformed for editing or enhancement.</a:t>
            </a:r>
          </a:p>
          <a:p>
            <a:endParaRPr lang="en-GB" baseline="0" dirty="0" smtClean="0"/>
          </a:p>
          <a:p>
            <a:r>
              <a:rPr lang="en-GB" baseline="0" dirty="0" smtClean="0"/>
              <a:t>The edit workflow currently requires a 30fps clip, 1080p clip encoded to libx264 8-bit lossless. Previously we were using </a:t>
            </a:r>
            <a:r>
              <a:rPr lang="en-GB" baseline="0" dirty="0" err="1" smtClean="0"/>
              <a:t>ProResHQ</a:t>
            </a:r>
            <a:r>
              <a:rPr lang="en-GB" baseline="0" dirty="0" smtClean="0"/>
              <a:t>.</a:t>
            </a:r>
          </a:p>
          <a:p>
            <a:endParaRPr lang="en-GB" baseline="0" dirty="0" smtClean="0"/>
          </a:p>
          <a:p>
            <a:r>
              <a:rPr lang="en-GB" baseline="0" dirty="0" smtClean="0"/>
              <a:t>Enhancement generally best done directly on the original or a rewrapped version of the original.</a:t>
            </a:r>
          </a:p>
          <a:p>
            <a:endParaRPr lang="en-GB" baseline="0" dirty="0" smtClean="0"/>
          </a:p>
          <a:p>
            <a:r>
              <a:rPr lang="en-GB" baseline="0" dirty="0" smtClean="0"/>
              <a:t>Chapter markers difficult to retain. </a:t>
            </a:r>
          </a:p>
          <a:p>
            <a:endParaRPr lang="en-GB" baseline="0" dirty="0" smtClean="0"/>
          </a:p>
          <a:p>
            <a:r>
              <a:rPr lang="en-GB" baseline="0" dirty="0" smtClean="0"/>
              <a:t>General trend away from menus. </a:t>
            </a:r>
          </a:p>
          <a:p>
            <a:endParaRPr lang="en-GB" baseline="0" dirty="0" smtClean="0"/>
          </a:p>
          <a:p>
            <a:r>
              <a:rPr lang="en-GB" baseline="0" dirty="0" smtClean="0"/>
              <a:t>Replay in browsers unpredictable.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14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Video</a:t>
            </a:r>
            <a:r>
              <a:rPr lang="en-GB" baseline="0" dirty="0" smtClean="0"/>
              <a:t> footage is immediately required.</a:t>
            </a:r>
          </a:p>
          <a:p>
            <a:endParaRPr lang="en-GB" baseline="0" dirty="0" smtClean="0"/>
          </a:p>
          <a:p>
            <a:r>
              <a:rPr lang="en-GB" baseline="0" dirty="0" smtClean="0"/>
              <a:t>Cannot be viewed but must be seen urgently.</a:t>
            </a:r>
          </a:p>
          <a:p>
            <a:endParaRPr lang="en-GB" baseline="0" dirty="0" smtClean="0"/>
          </a:p>
          <a:p>
            <a:r>
              <a:rPr lang="en-GB" baseline="0" dirty="0" smtClean="0"/>
              <a:t>Usually essential for identifying a suspect or finding a missing person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6054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Wireless display dongles</a:t>
            </a:r>
            <a:r>
              <a:rPr lang="en-GB" baseline="0" dirty="0" smtClean="0"/>
              <a:t> are bad news – live, on-device encoding </a:t>
            </a:r>
          </a:p>
          <a:p>
            <a:endParaRPr lang="en-GB" baseline="0" dirty="0" smtClean="0"/>
          </a:p>
          <a:p>
            <a:r>
              <a:rPr lang="en-GB" baseline="0" dirty="0" smtClean="0"/>
              <a:t>Unpredictable results.</a:t>
            </a:r>
          </a:p>
          <a:p>
            <a:endParaRPr lang="en-GB" baseline="0" dirty="0" smtClean="0"/>
          </a:p>
          <a:p>
            <a:r>
              <a:rPr lang="en-GB" baseline="0" dirty="0" smtClean="0"/>
              <a:t>Hard to control what happens once items leave the lab.</a:t>
            </a:r>
          </a:p>
          <a:p>
            <a:endParaRPr lang="en-GB" baseline="0" dirty="0" smtClean="0"/>
          </a:p>
          <a:p>
            <a:r>
              <a:rPr lang="en-GB" baseline="0" dirty="0" smtClean="0"/>
              <a:t>Presentation team have software – Focus 3 for multimedia/complex cases.</a:t>
            </a:r>
          </a:p>
          <a:p>
            <a:endParaRPr lang="en-GB" baseline="0" dirty="0" smtClean="0"/>
          </a:p>
          <a:p>
            <a:r>
              <a:rPr lang="en-GB" baseline="0" dirty="0" smtClean="0"/>
              <a:t>Spend time training officers on using the equipment before going to court.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992A89-8B35-4946-BB83-1E35CCAD870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11965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On to edits…</a:t>
            </a:r>
          </a:p>
          <a:p>
            <a:endParaRPr lang="en-GB" dirty="0" smtClean="0"/>
          </a:p>
          <a:p>
            <a:r>
              <a:rPr lang="en-GB" dirty="0" smtClean="0"/>
              <a:t>Currently using a</a:t>
            </a:r>
            <a:r>
              <a:rPr lang="en-GB" baseline="0" dirty="0" smtClean="0"/>
              <a:t> 1080p timeline to match the displays in the court.</a:t>
            </a:r>
          </a:p>
          <a:p>
            <a:endParaRPr lang="en-GB" baseline="0" dirty="0" smtClean="0"/>
          </a:p>
          <a:p>
            <a:r>
              <a:rPr lang="en-GB" baseline="0" dirty="0" smtClean="0"/>
              <a:t>Decided better scale during the edit that let the displays do it internally.</a:t>
            </a:r>
          </a:p>
          <a:p>
            <a:endParaRPr lang="en-GB" baseline="0" dirty="0" smtClean="0"/>
          </a:p>
          <a:p>
            <a:r>
              <a:rPr lang="en-GB" baseline="0" dirty="0" smtClean="0"/>
              <a:t>Highlighting can be difficult when dealing with low frame rate sources – interpolation issues</a:t>
            </a:r>
          </a:p>
          <a:p>
            <a:endParaRPr lang="en-GB" baseline="0" dirty="0" smtClean="0"/>
          </a:p>
          <a:p>
            <a:r>
              <a:rPr lang="en-GB" baseline="0" dirty="0" smtClean="0"/>
              <a:t>Titles turn edits into infinite boomerangs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7640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Grey line between</a:t>
            </a:r>
            <a:r>
              <a:rPr lang="en-GB" baseline="0" dirty="0" smtClean="0"/>
              <a:t> editing/enhancement</a:t>
            </a:r>
          </a:p>
          <a:p>
            <a:endParaRPr lang="en-GB" dirty="0" smtClean="0"/>
          </a:p>
          <a:p>
            <a:r>
              <a:rPr lang="en-GB" dirty="0" smtClean="0"/>
              <a:t>Presentation</a:t>
            </a:r>
            <a:r>
              <a:rPr lang="en-GB" baseline="0" dirty="0" smtClean="0"/>
              <a:t> type filters</a:t>
            </a:r>
            <a:endParaRPr lang="en-GB" dirty="0" smtClean="0"/>
          </a:p>
          <a:p>
            <a:r>
              <a:rPr lang="en-GB" dirty="0" smtClean="0"/>
              <a:t>Light</a:t>
            </a:r>
            <a:r>
              <a:rPr lang="en-GB" baseline="0" dirty="0" smtClean="0"/>
              <a:t> levels/Gamma</a:t>
            </a:r>
          </a:p>
          <a:p>
            <a:endParaRPr lang="en-GB" baseline="0" dirty="0" smtClean="0"/>
          </a:p>
          <a:p>
            <a:r>
              <a:rPr lang="en-GB" baseline="0" dirty="0" smtClean="0"/>
              <a:t>Careful to avoid YUV clipping – few vendors label their </a:t>
            </a:r>
            <a:r>
              <a:rPr lang="en-GB" baseline="0" dirty="0" err="1" smtClean="0"/>
              <a:t>bitstreams</a:t>
            </a:r>
            <a:r>
              <a:rPr lang="en-GB" baseline="0" dirty="0" smtClean="0"/>
              <a:t> correctly!</a:t>
            </a:r>
            <a:endParaRPr lang="en-GB" dirty="0" smtClean="0"/>
          </a:p>
          <a:p>
            <a:endParaRPr lang="en-GB" baseline="0" dirty="0" smtClean="0"/>
          </a:p>
          <a:p>
            <a:r>
              <a:rPr lang="en-GB" baseline="0" dirty="0" smtClean="0"/>
              <a:t>Avoid colour adjustment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2593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Careful to avoid YUV clipping – few vendors label their </a:t>
            </a:r>
            <a:r>
              <a:rPr lang="en-GB" baseline="0" dirty="0" err="1" smtClean="0"/>
              <a:t>bitstreams</a:t>
            </a:r>
            <a:r>
              <a:rPr lang="en-GB" baseline="0" dirty="0" smtClean="0"/>
              <a:t> correctly!</a:t>
            </a:r>
            <a:endParaRPr lang="en-GB" dirty="0" smtClean="0"/>
          </a:p>
          <a:p>
            <a:endParaRPr lang="en-GB" baseline="0" dirty="0" smtClean="0"/>
          </a:p>
          <a:p>
            <a:r>
              <a:rPr lang="en-GB" baseline="0" dirty="0" smtClean="0"/>
              <a:t>The waveform monitor is the best way to identify out of range values.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8357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Grey line between</a:t>
            </a:r>
            <a:r>
              <a:rPr lang="en-GB" baseline="0" dirty="0" smtClean="0"/>
              <a:t> editing/enhancement</a:t>
            </a:r>
          </a:p>
          <a:p>
            <a:endParaRPr lang="en-GB" dirty="0" smtClean="0"/>
          </a:p>
          <a:p>
            <a:r>
              <a:rPr lang="en-GB" dirty="0" smtClean="0"/>
              <a:t>Presentation</a:t>
            </a:r>
            <a:r>
              <a:rPr lang="en-GB" baseline="0" dirty="0" smtClean="0"/>
              <a:t> type filters</a:t>
            </a:r>
            <a:endParaRPr lang="en-GB" dirty="0" smtClean="0"/>
          </a:p>
          <a:p>
            <a:r>
              <a:rPr lang="en-GB" dirty="0" err="1" smtClean="0"/>
              <a:t>Denoise</a:t>
            </a:r>
            <a:r>
              <a:rPr lang="en-GB" dirty="0" smtClean="0"/>
              <a:t> – Using filters such</a:t>
            </a:r>
            <a:r>
              <a:rPr lang="en-GB" baseline="0" dirty="0" smtClean="0"/>
              <a:t> as NEAT Video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10359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Grey line between</a:t>
            </a:r>
            <a:r>
              <a:rPr lang="en-GB" baseline="0" dirty="0" smtClean="0"/>
              <a:t> editing/enhancement</a:t>
            </a:r>
          </a:p>
          <a:p>
            <a:endParaRPr lang="en-GB" dirty="0" smtClean="0"/>
          </a:p>
          <a:p>
            <a:r>
              <a:rPr lang="en-GB" dirty="0" smtClean="0"/>
              <a:t>Presentation</a:t>
            </a:r>
            <a:r>
              <a:rPr lang="en-GB" baseline="0" dirty="0" smtClean="0"/>
              <a:t> type filters</a:t>
            </a:r>
            <a:endParaRPr lang="en-GB" dirty="0" smtClean="0"/>
          </a:p>
          <a:p>
            <a:r>
              <a:rPr lang="en-GB" dirty="0" smtClean="0"/>
              <a:t>Stabilization –</a:t>
            </a:r>
            <a:r>
              <a:rPr lang="en-GB" baseline="0" dirty="0" smtClean="0"/>
              <a:t> Remove distractions from </a:t>
            </a:r>
            <a:r>
              <a:rPr lang="en-GB" baseline="0" dirty="0" err="1" smtClean="0"/>
              <a:t>shakey</a:t>
            </a:r>
            <a:r>
              <a:rPr lang="en-GB" baseline="0" dirty="0" smtClean="0"/>
              <a:t> video</a:t>
            </a:r>
            <a:endParaRPr lang="en-GB" dirty="0" smtClean="0"/>
          </a:p>
          <a:p>
            <a:endParaRPr lang="en-GB" baseline="0" dirty="0" smtClean="0"/>
          </a:p>
          <a:p>
            <a:r>
              <a:rPr lang="en-GB" baseline="0" dirty="0" smtClean="0"/>
              <a:t>Avoid colour adjustment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12369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Timeline has</a:t>
            </a:r>
            <a:r>
              <a:rPr lang="en-GB" baseline="0" dirty="0" smtClean="0"/>
              <a:t> to be exported as a DNX mov. </a:t>
            </a:r>
            <a:br>
              <a:rPr lang="en-GB" baseline="0" dirty="0" smtClean="0"/>
            </a:br>
            <a:r>
              <a:rPr lang="en-GB" baseline="0" dirty="0" smtClean="0"/>
              <a:t>Then encoded to h.264 using </a:t>
            </a:r>
            <a:r>
              <a:rPr lang="en-GB" baseline="0" dirty="0" err="1" smtClean="0"/>
              <a:t>ffmpeg</a:t>
            </a:r>
            <a:r>
              <a:rPr lang="en-GB" baseline="0" dirty="0" smtClean="0"/>
              <a:t> to preserve chapter markers</a:t>
            </a:r>
          </a:p>
          <a:p>
            <a:endParaRPr lang="en-GB" baseline="0" dirty="0" smtClean="0"/>
          </a:p>
          <a:p>
            <a:r>
              <a:rPr lang="en-GB" baseline="0" dirty="0" smtClean="0"/>
              <a:t>Modern players have moved away from </a:t>
            </a:r>
            <a:r>
              <a:rPr lang="en-GB" baseline="0" dirty="0" err="1" smtClean="0"/>
              <a:t>dvd</a:t>
            </a:r>
            <a:r>
              <a:rPr lang="en-GB" baseline="0" dirty="0" smtClean="0"/>
              <a:t> style menus.</a:t>
            </a:r>
          </a:p>
          <a:p>
            <a:endParaRPr lang="en-GB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9292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Enhancement</a:t>
            </a:r>
            <a:r>
              <a:rPr lang="en-GB" baseline="0" dirty="0" smtClean="0"/>
              <a:t>:</a:t>
            </a:r>
          </a:p>
          <a:p>
            <a:endParaRPr lang="en-GB" baseline="0" dirty="0" smtClean="0"/>
          </a:p>
          <a:p>
            <a:r>
              <a:rPr lang="en-GB" dirty="0" smtClean="0"/>
              <a:t>Advanced </a:t>
            </a:r>
            <a:r>
              <a:rPr lang="en-GB" dirty="0" err="1"/>
              <a:t>deblurring</a:t>
            </a:r>
            <a:r>
              <a:rPr lang="en-GB" dirty="0"/>
              <a:t> </a:t>
            </a:r>
            <a:r>
              <a:rPr lang="en-GB" dirty="0" smtClean="0"/>
              <a:t>techniques</a:t>
            </a:r>
          </a:p>
          <a:p>
            <a:endParaRPr lang="en-GB" dirty="0" smtClean="0"/>
          </a:p>
          <a:p>
            <a:r>
              <a:rPr lang="en-GB" dirty="0" smtClean="0"/>
              <a:t>Can be used to correct</a:t>
            </a:r>
            <a:r>
              <a:rPr lang="en-GB" baseline="0" dirty="0" smtClean="0"/>
              <a:t> for motion blur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06124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Enhancement</a:t>
            </a:r>
          </a:p>
          <a:p>
            <a:endParaRPr lang="en-GB" dirty="0" smtClean="0"/>
          </a:p>
          <a:p>
            <a:r>
              <a:rPr lang="en-GB" dirty="0" smtClean="0"/>
              <a:t>Frame</a:t>
            </a:r>
            <a:r>
              <a:rPr lang="en-GB" baseline="0" dirty="0" smtClean="0"/>
              <a:t> averaging involves aligning then stacking frames</a:t>
            </a:r>
          </a:p>
          <a:p>
            <a:endParaRPr lang="en-GB" baseline="0" dirty="0" smtClean="0"/>
          </a:p>
          <a:p>
            <a:r>
              <a:rPr lang="en-GB" baseline="0" dirty="0" smtClean="0"/>
              <a:t>Taking the average can create an image with less noise/compression artefacts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2832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Enhancement</a:t>
            </a:r>
          </a:p>
          <a:p>
            <a:endParaRPr lang="en-GB" dirty="0" smtClean="0"/>
          </a:p>
          <a:p>
            <a:r>
              <a:rPr lang="en-GB" dirty="0" smtClean="0"/>
              <a:t>Photogrammetry</a:t>
            </a:r>
          </a:p>
          <a:p>
            <a:endParaRPr lang="en-GB" dirty="0" smtClean="0"/>
          </a:p>
          <a:p>
            <a:r>
              <a:rPr lang="en-GB" dirty="0" smtClean="0"/>
              <a:t>Using a reference object and vanishing points</a:t>
            </a:r>
            <a:r>
              <a:rPr lang="en-GB" baseline="0" dirty="0" smtClean="0"/>
              <a:t> to calculate the height of an object in an image.</a:t>
            </a:r>
          </a:p>
          <a:p>
            <a:endParaRPr lang="en-GB" baseline="0" dirty="0" smtClean="0"/>
          </a:p>
          <a:p>
            <a:r>
              <a:rPr lang="en-GB" baseline="0" dirty="0" smtClean="0"/>
              <a:t>Requires subjects with known heights to stand in the scene – increase confidence in results.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731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</a:t>
            </a:r>
            <a:r>
              <a:rPr lang="en-GB" baseline="0" dirty="0" smtClean="0"/>
              <a:t> this situation the video must be prepared for viewing in court.</a:t>
            </a:r>
          </a:p>
          <a:p>
            <a:endParaRPr lang="en-GB" baseline="0" dirty="0" smtClean="0"/>
          </a:p>
          <a:p>
            <a:r>
              <a:rPr lang="en-GB" baseline="0" dirty="0" smtClean="0"/>
              <a:t>We will discuss this in more detail later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1672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Enhancement</a:t>
            </a:r>
          </a:p>
          <a:p>
            <a:endParaRPr lang="en-GB" dirty="0" smtClean="0"/>
          </a:p>
          <a:p>
            <a:r>
              <a:rPr lang="en-GB" dirty="0" smtClean="0"/>
              <a:t>Photogrammetry</a:t>
            </a:r>
          </a:p>
          <a:p>
            <a:endParaRPr lang="en-GB" dirty="0" smtClean="0"/>
          </a:p>
          <a:p>
            <a:r>
              <a:rPr lang="en-GB" dirty="0" smtClean="0"/>
              <a:t>Similar</a:t>
            </a:r>
            <a:r>
              <a:rPr lang="en-GB" baseline="0" dirty="0" smtClean="0"/>
              <a:t> techniques can be applied to calculate the speed of a moving object.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61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Nothing</a:t>
            </a:r>
            <a:r>
              <a:rPr lang="en-GB" baseline="0" dirty="0"/>
              <a:t> useful </a:t>
            </a:r>
            <a:r>
              <a:rPr lang="en-GB" baseline="0" dirty="0" smtClean="0"/>
              <a:t>found, no further work</a:t>
            </a:r>
          </a:p>
          <a:p>
            <a:endParaRPr lang="en-GB" baseline="0" dirty="0"/>
          </a:p>
          <a:p>
            <a:r>
              <a:rPr lang="en-GB" baseline="0" dirty="0"/>
              <a:t>e.g. 8 hrs of infrared lit </a:t>
            </a:r>
            <a:r>
              <a:rPr lang="en-GB" baseline="0" dirty="0" err="1"/>
              <a:t>spiderweb</a:t>
            </a:r>
            <a:endParaRPr lang="en-GB" baseline="0" dirty="0"/>
          </a:p>
          <a:p>
            <a:r>
              <a:rPr lang="en-GB" baseline="0" dirty="0"/>
              <a:t>OR</a:t>
            </a:r>
          </a:p>
          <a:p>
            <a:r>
              <a:rPr lang="en-GB" baseline="0" dirty="0" smtClean="0"/>
              <a:t>Unrecoverable</a:t>
            </a:r>
          </a:p>
          <a:p>
            <a:r>
              <a:rPr lang="en-GB" baseline="0" dirty="0" smtClean="0"/>
              <a:t>OR</a:t>
            </a:r>
          </a:p>
          <a:p>
            <a:r>
              <a:rPr lang="en-GB" baseline="0" dirty="0" smtClean="0"/>
              <a:t>Not there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62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Bulle</a:t>
            </a:r>
            <a:r>
              <a:rPr lang="en-GB" baseline="0" dirty="0" smtClean="0"/>
              <a:t>t points</a:t>
            </a:r>
          </a:p>
          <a:p>
            <a:endParaRPr lang="en-GB" baseline="0" dirty="0" smtClean="0"/>
          </a:p>
          <a:p>
            <a:r>
              <a:rPr lang="en-GB" baseline="0" dirty="0" smtClean="0"/>
              <a:t>This is a quick look at different functions within the lab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373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Data Acquisition from</a:t>
            </a:r>
            <a:r>
              <a:rPr lang="en-GB" baseline="0" dirty="0" smtClean="0"/>
              <a:t> a variety of source devices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Different</a:t>
            </a:r>
            <a:r>
              <a:rPr lang="en-GB" baseline="0" dirty="0" smtClean="0"/>
              <a:t> systems are triaged</a:t>
            </a:r>
          </a:p>
          <a:p>
            <a:endParaRPr lang="en-GB" baseline="0" dirty="0" smtClean="0"/>
          </a:p>
          <a:p>
            <a:r>
              <a:rPr lang="en-GB" baseline="0" dirty="0" smtClean="0"/>
              <a:t>Physical damage assessed</a:t>
            </a:r>
          </a:p>
          <a:p>
            <a:endParaRPr lang="en-GB" baseline="0" dirty="0" smtClean="0"/>
          </a:p>
          <a:p>
            <a:r>
              <a:rPr lang="en-GB" baseline="0" dirty="0" smtClean="0"/>
              <a:t>Logical data issues escalated if proportional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992A89-8B35-4946-BB83-1E35CCAD870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124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Heading 1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611187" y="2258963"/>
            <a:ext cx="7921625" cy="1241822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Heading 3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611188" y="1414457"/>
            <a:ext cx="7921625" cy="557213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pPr lvl="0"/>
            <a:r>
              <a:rPr lang="en-US" dirty="0"/>
              <a:t>Heading 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en-US"/>
              <a:t>Gareth.Harbord@met.police.uk</a:t>
            </a:r>
            <a:endParaRPr lang="en-US" alt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5AE9F-54F6-4CE8-B7D8-FD62B769A39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916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3" indent="0">
              <a:buNone/>
              <a:defRPr sz="1500" b="1"/>
            </a:lvl2pPr>
            <a:lvl3pPr marL="685804" indent="0">
              <a:buNone/>
              <a:defRPr sz="1350" b="1"/>
            </a:lvl3pPr>
            <a:lvl4pPr marL="1028707" indent="0">
              <a:buNone/>
              <a:defRPr sz="1200" b="1"/>
            </a:lvl4pPr>
            <a:lvl5pPr marL="1371609" indent="0">
              <a:buNone/>
              <a:defRPr sz="1200" b="1"/>
            </a:lvl5pPr>
            <a:lvl6pPr marL="1714511" indent="0">
              <a:buNone/>
              <a:defRPr sz="1200" b="1"/>
            </a:lvl6pPr>
            <a:lvl7pPr marL="2057413" indent="0">
              <a:buNone/>
              <a:defRPr sz="1200" b="1"/>
            </a:lvl7pPr>
            <a:lvl8pPr marL="2400316" indent="0">
              <a:buNone/>
              <a:defRPr sz="1200" b="1"/>
            </a:lvl8pPr>
            <a:lvl9pPr marL="274321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3" indent="0">
              <a:buNone/>
              <a:defRPr sz="1500" b="1"/>
            </a:lvl2pPr>
            <a:lvl3pPr marL="685804" indent="0">
              <a:buNone/>
              <a:defRPr sz="1350" b="1"/>
            </a:lvl3pPr>
            <a:lvl4pPr marL="1028707" indent="0">
              <a:buNone/>
              <a:defRPr sz="1200" b="1"/>
            </a:lvl4pPr>
            <a:lvl5pPr marL="1371609" indent="0">
              <a:buNone/>
              <a:defRPr sz="1200" b="1"/>
            </a:lvl5pPr>
            <a:lvl6pPr marL="1714511" indent="0">
              <a:buNone/>
              <a:defRPr sz="1200" b="1"/>
            </a:lvl6pPr>
            <a:lvl7pPr marL="2057413" indent="0">
              <a:buNone/>
              <a:defRPr sz="1200" b="1"/>
            </a:lvl7pPr>
            <a:lvl8pPr marL="2400316" indent="0">
              <a:buNone/>
              <a:defRPr sz="1200" b="1"/>
            </a:lvl8pPr>
            <a:lvl9pPr marL="2743218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028950" y="4780711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Gareth.Harbord@met.police.uk</a:t>
            </a:r>
          </a:p>
        </p:txBody>
      </p:sp>
    </p:spTree>
    <p:extLst>
      <p:ext uri="{BB962C8B-B14F-4D97-AF65-F5344CB8AC3E}">
        <p14:creationId xmlns:p14="http://schemas.microsoft.com/office/powerpoint/2010/main" val="1974401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028950" y="4773987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Gareth.Harbord@met.police.uk</a:t>
            </a:r>
          </a:p>
        </p:txBody>
      </p:sp>
    </p:spTree>
    <p:extLst>
      <p:ext uri="{BB962C8B-B14F-4D97-AF65-F5344CB8AC3E}">
        <p14:creationId xmlns:p14="http://schemas.microsoft.com/office/powerpoint/2010/main" val="3865726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Gareth.Harbord@met.police.uk</a:t>
            </a:r>
          </a:p>
        </p:txBody>
      </p:sp>
    </p:spTree>
    <p:extLst>
      <p:ext uri="{BB962C8B-B14F-4D97-AF65-F5344CB8AC3E}">
        <p14:creationId xmlns:p14="http://schemas.microsoft.com/office/powerpoint/2010/main" val="1126742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3" indent="0">
              <a:buNone/>
              <a:defRPr sz="1050"/>
            </a:lvl2pPr>
            <a:lvl3pPr marL="685804" indent="0">
              <a:buNone/>
              <a:defRPr sz="900"/>
            </a:lvl3pPr>
            <a:lvl4pPr marL="1028707" indent="0">
              <a:buNone/>
              <a:defRPr sz="750"/>
            </a:lvl4pPr>
            <a:lvl5pPr marL="1371609" indent="0">
              <a:buNone/>
              <a:defRPr sz="750"/>
            </a:lvl5pPr>
            <a:lvl6pPr marL="1714511" indent="0">
              <a:buNone/>
              <a:defRPr sz="750"/>
            </a:lvl6pPr>
            <a:lvl7pPr marL="2057413" indent="0">
              <a:buNone/>
              <a:defRPr sz="750"/>
            </a:lvl7pPr>
            <a:lvl8pPr marL="2400316" indent="0">
              <a:buNone/>
              <a:defRPr sz="750"/>
            </a:lvl8pPr>
            <a:lvl9pPr marL="2743218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Gareth.Harbord@met.police.uk</a:t>
            </a:r>
          </a:p>
        </p:txBody>
      </p:sp>
    </p:spTree>
    <p:extLst>
      <p:ext uri="{BB962C8B-B14F-4D97-AF65-F5344CB8AC3E}">
        <p14:creationId xmlns:p14="http://schemas.microsoft.com/office/powerpoint/2010/main" val="1210870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3" indent="0">
              <a:buNone/>
              <a:defRPr sz="2100"/>
            </a:lvl2pPr>
            <a:lvl3pPr marL="685804" indent="0">
              <a:buNone/>
              <a:defRPr sz="1800"/>
            </a:lvl3pPr>
            <a:lvl4pPr marL="1028707" indent="0">
              <a:buNone/>
              <a:defRPr sz="1500"/>
            </a:lvl4pPr>
            <a:lvl5pPr marL="1371609" indent="0">
              <a:buNone/>
              <a:defRPr sz="1500"/>
            </a:lvl5pPr>
            <a:lvl6pPr marL="1714511" indent="0">
              <a:buNone/>
              <a:defRPr sz="1500"/>
            </a:lvl6pPr>
            <a:lvl7pPr marL="2057413" indent="0">
              <a:buNone/>
              <a:defRPr sz="1500"/>
            </a:lvl7pPr>
            <a:lvl8pPr marL="2400316" indent="0">
              <a:buNone/>
              <a:defRPr sz="1500"/>
            </a:lvl8pPr>
            <a:lvl9pPr marL="2743218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3" indent="0">
              <a:buNone/>
              <a:defRPr sz="1050"/>
            </a:lvl2pPr>
            <a:lvl3pPr marL="685804" indent="0">
              <a:buNone/>
              <a:defRPr sz="900"/>
            </a:lvl3pPr>
            <a:lvl4pPr marL="1028707" indent="0">
              <a:buNone/>
              <a:defRPr sz="750"/>
            </a:lvl4pPr>
            <a:lvl5pPr marL="1371609" indent="0">
              <a:buNone/>
              <a:defRPr sz="750"/>
            </a:lvl5pPr>
            <a:lvl6pPr marL="1714511" indent="0">
              <a:buNone/>
              <a:defRPr sz="750"/>
            </a:lvl6pPr>
            <a:lvl7pPr marL="2057413" indent="0">
              <a:buNone/>
              <a:defRPr sz="750"/>
            </a:lvl7pPr>
            <a:lvl8pPr marL="2400316" indent="0">
              <a:buNone/>
              <a:defRPr sz="750"/>
            </a:lvl8pPr>
            <a:lvl9pPr marL="2743218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Gareth.Harbord@met.police.uk</a:t>
            </a:r>
          </a:p>
        </p:txBody>
      </p:sp>
    </p:spTree>
    <p:extLst>
      <p:ext uri="{BB962C8B-B14F-4D97-AF65-F5344CB8AC3E}">
        <p14:creationId xmlns:p14="http://schemas.microsoft.com/office/powerpoint/2010/main" val="439767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Gareth.Harbord@met.police.uk</a:t>
            </a:r>
          </a:p>
        </p:txBody>
      </p:sp>
    </p:spTree>
    <p:extLst>
      <p:ext uri="{BB962C8B-B14F-4D97-AF65-F5344CB8AC3E}">
        <p14:creationId xmlns:p14="http://schemas.microsoft.com/office/powerpoint/2010/main" val="2189536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5"/>
            <a:ext cx="1971675" cy="43588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Gareth.Harbord@met.police.uk</a:t>
            </a:r>
          </a:p>
        </p:txBody>
      </p:sp>
    </p:spTree>
    <p:extLst>
      <p:ext uri="{BB962C8B-B14F-4D97-AF65-F5344CB8AC3E}">
        <p14:creationId xmlns:p14="http://schemas.microsoft.com/office/powerpoint/2010/main" val="2342893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0"/>
            <a:ext cx="7886700" cy="73903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Heading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8650" y="739036"/>
            <a:ext cx="7886700" cy="3313134"/>
          </a:xfrm>
        </p:spPr>
        <p:txBody>
          <a:bodyPr/>
          <a:lstStyle>
            <a:lvl2pPr>
              <a:defRPr baseline="0"/>
            </a:lvl2pPr>
          </a:lstStyle>
          <a:p>
            <a:pPr lvl="0"/>
            <a:r>
              <a:rPr lang="en-US" dirty="0"/>
              <a:t>Bullet point 1</a:t>
            </a:r>
          </a:p>
          <a:p>
            <a:pPr lvl="1"/>
            <a:r>
              <a:rPr lang="en-US" dirty="0"/>
              <a:t>Secondary bullet point</a:t>
            </a:r>
          </a:p>
          <a:p>
            <a:pPr lvl="0"/>
            <a:r>
              <a:rPr lang="en-US" dirty="0"/>
              <a:t>Bullet point 2</a:t>
            </a:r>
          </a:p>
          <a:p>
            <a:pPr lvl="1"/>
            <a:r>
              <a:rPr lang="en-US" dirty="0"/>
              <a:t>Secondary bullet point</a:t>
            </a:r>
          </a:p>
          <a:p>
            <a:pPr lvl="0"/>
            <a:r>
              <a:rPr lang="en-US" dirty="0"/>
              <a:t>Bullet point 3</a:t>
            </a:r>
          </a:p>
          <a:p>
            <a:pPr lvl="1"/>
            <a:r>
              <a:rPr lang="en-US" dirty="0"/>
              <a:t>Secondary bullet point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8345" y="268288"/>
            <a:ext cx="7887310" cy="3601185"/>
          </a:xfrm>
        </p:spPr>
        <p:txBody>
          <a:bodyPr anchor="ctr" anchorCtr="0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188" y="268288"/>
            <a:ext cx="7389812" cy="1790700"/>
          </a:xfrm>
        </p:spPr>
        <p:txBody>
          <a:bodyPr anchor="t" anchorCtr="0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188" y="2258963"/>
            <a:ext cx="7389812" cy="1241822"/>
          </a:xfrm>
        </p:spPr>
        <p:txBody>
          <a:bodyPr>
            <a:normAutofit/>
          </a:bodyPr>
          <a:lstStyle>
            <a:lvl1pPr marL="0" indent="0" algn="l">
              <a:buNone/>
              <a:defRPr sz="2400" baseline="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en-US"/>
              <a:t>Gareth.Harbord@met.police.uk</a:t>
            </a:r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5AE9F-54F6-4CE8-B7D8-FD62B769A39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9907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3" indent="0" algn="ctr">
              <a:buNone/>
              <a:defRPr sz="1500"/>
            </a:lvl2pPr>
            <a:lvl3pPr marL="685804" indent="0" algn="ctr">
              <a:buNone/>
              <a:defRPr sz="1350"/>
            </a:lvl3pPr>
            <a:lvl4pPr marL="1028707" indent="0" algn="ctr">
              <a:buNone/>
              <a:defRPr sz="1200"/>
            </a:lvl4pPr>
            <a:lvl5pPr marL="1371609" indent="0" algn="ctr">
              <a:buNone/>
              <a:defRPr sz="1200"/>
            </a:lvl5pPr>
            <a:lvl6pPr marL="1714511" indent="0" algn="ctr">
              <a:buNone/>
              <a:defRPr sz="1200"/>
            </a:lvl6pPr>
            <a:lvl7pPr marL="2057413" indent="0" algn="ctr">
              <a:buNone/>
              <a:defRPr sz="1200"/>
            </a:lvl7pPr>
            <a:lvl8pPr marL="2400316" indent="0" algn="ctr">
              <a:buNone/>
              <a:defRPr sz="1200"/>
            </a:lvl8pPr>
            <a:lvl9pPr marL="2743218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en-US"/>
              <a:t>Gareth.Harbord@met.police.uk</a:t>
            </a:r>
            <a:endParaRPr lang="en-US" alt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5AE9F-54F6-4CE8-B7D8-FD62B769A39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1030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en-US"/>
              <a:t>Gareth.Harbord@met.police.uk</a:t>
            </a:r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5AE9F-54F6-4CE8-B7D8-FD62B769A39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4119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1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en-US"/>
              <a:t>Gareth.Harbord@met.police.uk</a:t>
            </a:r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55AE9F-54F6-4CE8-B7D8-FD62B769A39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3000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732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Heading 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732773"/>
            <a:ext cx="7886700" cy="3300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Gareth.Harbord@met.police.uk</a:t>
            </a:r>
          </a:p>
        </p:txBody>
      </p:sp>
    </p:spTree>
    <p:extLst>
      <p:ext uri="{BB962C8B-B14F-4D97-AF65-F5344CB8AC3E}">
        <p14:creationId xmlns:p14="http://schemas.microsoft.com/office/powerpoint/2010/main" val="99729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0" r:id="rId2"/>
    <p:sldLayoutId id="2147483671" r:id="rId3"/>
    <p:sldLayoutId id="2147483661" r:id="rId4"/>
    <p:sldLayoutId id="2147483667" r:id="rId5"/>
    <p:sldLayoutId id="2147483684" r:id="rId6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169" userDrawn="1">
          <p15:clr>
            <a:srgbClr val="F26B43"/>
          </p15:clr>
        </p15:guide>
        <p15:guide id="4" pos="385" userDrawn="1">
          <p15:clr>
            <a:srgbClr val="F26B43"/>
          </p15:clr>
        </p15:guide>
        <p15:guide id="5" pos="537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655AE9F-54F6-4CE8-B7D8-FD62B769A39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Gareth.Harbord@met.police.uk</a:t>
            </a:r>
          </a:p>
        </p:txBody>
      </p:sp>
    </p:spTree>
    <p:extLst>
      <p:ext uri="{BB962C8B-B14F-4D97-AF65-F5344CB8AC3E}">
        <p14:creationId xmlns:p14="http://schemas.microsoft.com/office/powerpoint/2010/main" val="353254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68580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1" indent="-171451" algn="l" defTabSz="68580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3" indent="-171451" algn="l" defTabSz="6858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6" indent="-171451" algn="l" defTabSz="6858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8" indent="-171451" algn="l" defTabSz="6858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60" indent="-171451" algn="l" defTabSz="6858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63" indent="-171451" algn="l" defTabSz="6858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65" indent="-171451" algn="l" defTabSz="6858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67" indent="-171451" algn="l" defTabSz="6858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69" indent="-171451" algn="l" defTabSz="68580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3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4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7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9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11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13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16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18" algn="l" defTabSz="685804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fif"/><Relationship Id="rId4" Type="http://schemas.openxmlformats.org/officeDocument/2006/relationships/image" Target="../media/image21.jpg"/><Relationship Id="rId9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f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Relationship Id="rId9" Type="http://schemas.openxmlformats.org/officeDocument/2006/relationships/image" Target="../media/image63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chemeClr val="tx2"/>
                </a:solidFill>
              </a:rPr>
              <a:t>Forensic Video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0"/>
          </p:nvPr>
        </p:nvSpPr>
        <p:spPr>
          <a:xfrm>
            <a:off x="593725" y="2987546"/>
            <a:ext cx="7939088" cy="1241822"/>
          </a:xfrm>
        </p:spPr>
        <p:txBody>
          <a:bodyPr>
            <a:normAutofit/>
          </a:bodyPr>
          <a:lstStyle/>
          <a:p>
            <a:pPr algn="ctr"/>
            <a:endParaRPr lang="en-GB" dirty="0"/>
          </a:p>
          <a:p>
            <a:r>
              <a:rPr lang="en-GB" sz="1600" dirty="0"/>
              <a:t>Gareth Harbord, Senior Digital Forensic Specialist, MPS Video Laboratory</a:t>
            </a:r>
          </a:p>
          <a:p>
            <a:r>
              <a:rPr lang="en-GB" sz="1600" dirty="0"/>
              <a:t>Gareth.Harbord@met.police.uk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28650" y="1786423"/>
            <a:ext cx="7921625" cy="557213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tx2"/>
                </a:solidFill>
              </a:rPr>
              <a:t>Workflow Challenges and Strategies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626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Video Laboratory 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 dirty="0" smtClean="0"/>
              <a:t>Downloads and Data Recovery</a:t>
            </a:r>
          </a:p>
          <a:p>
            <a:r>
              <a:rPr lang="en-GB" b="1" dirty="0" smtClean="0"/>
              <a:t>Court Compilation/Presentation</a:t>
            </a:r>
          </a:p>
          <a:p>
            <a:r>
              <a:rPr lang="en-GB" b="1" dirty="0" smtClean="0"/>
              <a:t>Enhancement</a:t>
            </a:r>
          </a:p>
          <a:p>
            <a:r>
              <a:rPr lang="en-GB" b="1" dirty="0" smtClean="0"/>
              <a:t>Comparison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029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Video Laboratory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Downloads and Data Recovery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591" y="1299411"/>
            <a:ext cx="5752698" cy="287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66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Video Laboratory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Court C</a:t>
            </a:r>
            <a:r>
              <a:rPr lang="en-GB" dirty="0" smtClean="0"/>
              <a:t>ompilation/Presentation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35863"/>
            <a:ext cx="4244341" cy="3007420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643055049"/>
              </p:ext>
            </p:extLst>
          </p:nvPr>
        </p:nvGraphicFramePr>
        <p:xfrm>
          <a:off x="213360" y="1318260"/>
          <a:ext cx="4145279" cy="27660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7773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Video Laboratory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822" y="739036"/>
            <a:ext cx="7886700" cy="3313134"/>
          </a:xfrm>
        </p:spPr>
        <p:txBody>
          <a:bodyPr/>
          <a:lstStyle/>
          <a:p>
            <a:r>
              <a:rPr lang="en-GB" dirty="0" smtClean="0"/>
              <a:t>Enhancement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884" y="1203895"/>
            <a:ext cx="5873262" cy="320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6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Video Laboratory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822" y="739036"/>
            <a:ext cx="7886700" cy="3313134"/>
          </a:xfrm>
        </p:spPr>
        <p:txBody>
          <a:bodyPr/>
          <a:lstStyle/>
          <a:p>
            <a:r>
              <a:rPr lang="en-GB" dirty="0" smtClean="0"/>
              <a:t>Enhancement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4572000" y="803950"/>
            <a:ext cx="4633140" cy="3562918"/>
            <a:chOff x="1987330" y="-593389"/>
            <a:chExt cx="6899433" cy="530571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2679" y="-246511"/>
              <a:ext cx="2164084" cy="159715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0827" y="-593389"/>
              <a:ext cx="2164084" cy="159715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7330" y="-144534"/>
              <a:ext cx="2164084" cy="159715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2446" y="2292206"/>
              <a:ext cx="3252223" cy="2420117"/>
            </a:xfrm>
            <a:prstGeom prst="rect">
              <a:avLst/>
            </a:prstGeom>
          </p:spPr>
        </p:pic>
        <p:sp>
          <p:nvSpPr>
            <p:cNvPr id="12" name="Right Arrow 11"/>
            <p:cNvSpPr/>
            <p:nvPr/>
          </p:nvSpPr>
          <p:spPr>
            <a:xfrm rot="4508502">
              <a:off x="3550578" y="1731776"/>
              <a:ext cx="788374" cy="346696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Right Arrow 12"/>
            <p:cNvSpPr/>
            <p:nvPr/>
          </p:nvSpPr>
          <p:spPr>
            <a:xfrm rot="5554772">
              <a:off x="5038196" y="1426636"/>
              <a:ext cx="802043" cy="346696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Right Arrow 13"/>
            <p:cNvSpPr/>
            <p:nvPr/>
          </p:nvSpPr>
          <p:spPr>
            <a:xfrm rot="7365286">
              <a:off x="6292475" y="1771979"/>
              <a:ext cx="745120" cy="346696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43950" y="1619198"/>
            <a:ext cx="3468510" cy="1552810"/>
            <a:chOff x="1844855" y="1748170"/>
            <a:chExt cx="5146443" cy="23040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9" t="45327" r="86427" b="30688"/>
            <a:stretch/>
          </p:blipFill>
          <p:spPr>
            <a:xfrm>
              <a:off x="1844855" y="1748170"/>
              <a:ext cx="1794565" cy="23040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446" b="5990"/>
            <a:stretch/>
          </p:blipFill>
          <p:spPr>
            <a:xfrm>
              <a:off x="5095602" y="1748170"/>
              <a:ext cx="1895696" cy="2304000"/>
            </a:xfrm>
            <a:prstGeom prst="rect">
              <a:avLst/>
            </a:prstGeom>
          </p:spPr>
        </p:pic>
        <p:sp>
          <p:nvSpPr>
            <p:cNvPr id="18" name="Right Arrow 17"/>
            <p:cNvSpPr/>
            <p:nvPr/>
          </p:nvSpPr>
          <p:spPr>
            <a:xfrm>
              <a:off x="3818871" y="2590380"/>
              <a:ext cx="1097281" cy="563880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916867" y="3211979"/>
            <a:ext cx="24545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Blind Deconvolution</a:t>
            </a:r>
            <a:endParaRPr lang="en-GB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5759766" y="4056301"/>
            <a:ext cx="2132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Frame Averaging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70648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Video Laboratory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Comparison</a:t>
            </a:r>
          </a:p>
          <a:p>
            <a:pPr lvl="1"/>
            <a:r>
              <a:rPr lang="en-GB" dirty="0"/>
              <a:t>Clothing</a:t>
            </a:r>
          </a:p>
          <a:p>
            <a:pPr lvl="1"/>
            <a:r>
              <a:rPr lang="en-GB" dirty="0"/>
              <a:t>Facial</a:t>
            </a:r>
          </a:p>
          <a:p>
            <a:pPr lvl="1"/>
            <a:r>
              <a:rPr lang="en-GB" dirty="0"/>
              <a:t>Objects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239" y="1656080"/>
            <a:ext cx="3125874" cy="1975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0" y="1155287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2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Video Laboratory Overview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Overview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553061836"/>
              </p:ext>
            </p:extLst>
          </p:nvPr>
        </p:nvGraphicFramePr>
        <p:xfrm>
          <a:off x="1211805" y="1324939"/>
          <a:ext cx="6680445" cy="2732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488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381740"/>
            <a:ext cx="7886700" cy="2334827"/>
          </a:xfrm>
        </p:spPr>
        <p:txBody>
          <a:bodyPr/>
          <a:lstStyle/>
          <a:p>
            <a:r>
              <a:rPr lang="en-GB" sz="3200" b="1" dirty="0" smtClean="0">
                <a:solidFill>
                  <a:srgbClr val="0032A0"/>
                </a:solidFill>
                <a:latin typeface="Arial" panose="020B0604020202020204"/>
              </a:rPr>
              <a:t>Diversity of source and format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mtClean="0">
                <a:solidFill>
                  <a:srgbClr val="FFFFFF"/>
                </a:solidFill>
                <a:latin typeface="Arial" panose="020B0604020202020204"/>
              </a:rPr>
              <a:t>Gareth.Harbord@met.police.uk</a:t>
            </a:r>
            <a:endParaRPr lang="en-GB" dirty="0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8951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Diversity of </a:t>
            </a:r>
            <a:r>
              <a:rPr lang="en-GB" dirty="0" smtClean="0"/>
              <a:t>Source </a:t>
            </a:r>
            <a:r>
              <a:rPr lang="en-GB" dirty="0"/>
              <a:t>and </a:t>
            </a:r>
            <a:r>
              <a:rPr lang="en-GB" dirty="0" smtClean="0"/>
              <a:t>Format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CCTV </a:t>
            </a:r>
            <a:r>
              <a:rPr lang="en-GB" dirty="0" smtClean="0"/>
              <a:t>Systems</a:t>
            </a:r>
          </a:p>
          <a:p>
            <a:r>
              <a:rPr lang="en-GB" dirty="0" smtClean="0"/>
              <a:t>IP Cameras</a:t>
            </a:r>
          </a:p>
          <a:p>
            <a:r>
              <a:rPr lang="en-GB" dirty="0" smtClean="0"/>
              <a:t>Network Video Recorder (NVR)</a:t>
            </a:r>
          </a:p>
          <a:p>
            <a:r>
              <a:rPr lang="en-GB" dirty="0" smtClean="0"/>
              <a:t>Digital Video Recorder (DVR)</a:t>
            </a:r>
            <a:endParaRPr lang="en-GB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9" b="7797"/>
          <a:stretch/>
        </p:blipFill>
        <p:spPr>
          <a:xfrm>
            <a:off x="7672478" y="3082778"/>
            <a:ext cx="1358900" cy="115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" t="12678" r="2480" b="8048"/>
          <a:stretch/>
        </p:blipFill>
        <p:spPr>
          <a:xfrm>
            <a:off x="3801532" y="748196"/>
            <a:ext cx="3636000" cy="93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030" y="3082778"/>
            <a:ext cx="2690862" cy="11365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" t="3491" r="3442" b="3538"/>
          <a:stretch/>
        </p:blipFill>
        <p:spPr>
          <a:xfrm>
            <a:off x="755325" y="3313724"/>
            <a:ext cx="2017031" cy="6901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-251"/>
          <a:stretch/>
        </p:blipFill>
        <p:spPr>
          <a:xfrm>
            <a:off x="5733013" y="3020025"/>
            <a:ext cx="1562100" cy="1566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" t="6714" r="3288" b="14383"/>
          <a:stretch/>
        </p:blipFill>
        <p:spPr>
          <a:xfrm>
            <a:off x="7517153" y="902343"/>
            <a:ext cx="1480365" cy="5080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" t="912" r="1286" b="26018"/>
          <a:stretch/>
        </p:blipFill>
        <p:spPr>
          <a:xfrm>
            <a:off x="6983433" y="1573742"/>
            <a:ext cx="1943060" cy="145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03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Diversity of </a:t>
            </a:r>
            <a:r>
              <a:rPr lang="en-GB" dirty="0"/>
              <a:t>S</a:t>
            </a:r>
            <a:r>
              <a:rPr lang="en-GB" dirty="0" smtClean="0"/>
              <a:t>ource </a:t>
            </a:r>
            <a:r>
              <a:rPr lang="en-GB" dirty="0"/>
              <a:t>and </a:t>
            </a:r>
            <a:r>
              <a:rPr lang="en-GB" dirty="0" smtClean="0"/>
              <a:t>Format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Mobile Devices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887" y="1335505"/>
            <a:ext cx="4958152" cy="278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2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188" y="268288"/>
            <a:ext cx="7389812" cy="724197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Introduction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188" y="1108129"/>
            <a:ext cx="7389812" cy="2392656"/>
          </a:xfrm>
        </p:spPr>
        <p:txBody>
          <a:bodyPr>
            <a:normAutofit/>
          </a:bodyPr>
          <a:lstStyle/>
          <a:p>
            <a:r>
              <a:rPr lang="en-GB" dirty="0" smtClean="0"/>
              <a:t>Forensic Science - Applying scientific principles and techniques </a:t>
            </a:r>
            <a:r>
              <a:rPr lang="en-GB" dirty="0"/>
              <a:t>whilst </a:t>
            </a:r>
            <a:r>
              <a:rPr lang="en-GB" dirty="0" smtClean="0"/>
              <a:t>collecting, examining and analysing evidence.</a:t>
            </a:r>
          </a:p>
          <a:p>
            <a:endParaRPr lang="en-GB" dirty="0"/>
          </a:p>
          <a:p>
            <a:r>
              <a:rPr lang="en-GB" dirty="0" smtClean="0"/>
              <a:t>Results should be reliable, repeatable, verifiable.</a:t>
            </a:r>
            <a:endParaRPr lang="en-GB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2848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Diversity of </a:t>
            </a:r>
            <a:r>
              <a:rPr lang="en-GB" dirty="0" smtClean="0"/>
              <a:t>Source </a:t>
            </a:r>
            <a:r>
              <a:rPr lang="en-GB" dirty="0"/>
              <a:t>and </a:t>
            </a:r>
            <a:r>
              <a:rPr lang="en-GB" dirty="0" smtClean="0"/>
              <a:t>Format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Dashboard Cameras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299411"/>
            <a:ext cx="5783178" cy="289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5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Diversity of </a:t>
            </a:r>
            <a:r>
              <a:rPr lang="en-GB" dirty="0"/>
              <a:t>S</a:t>
            </a:r>
            <a:r>
              <a:rPr lang="en-GB" dirty="0" smtClean="0"/>
              <a:t>ource </a:t>
            </a:r>
            <a:r>
              <a:rPr lang="en-GB" dirty="0"/>
              <a:t>and </a:t>
            </a:r>
            <a:r>
              <a:rPr lang="en-GB" dirty="0" smtClean="0"/>
              <a:t>Format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Diagnostic Tools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Essential!</a:t>
            </a:r>
            <a:br>
              <a:rPr lang="en-GB" dirty="0" smtClean="0"/>
            </a:br>
            <a:endParaRPr lang="en-GB" dirty="0" smtClean="0"/>
          </a:p>
          <a:p>
            <a:r>
              <a:rPr lang="en-GB" dirty="0" err="1" smtClean="0"/>
              <a:t>MediaInfo</a:t>
            </a:r>
            <a:endParaRPr lang="en-GB" dirty="0" smtClean="0"/>
          </a:p>
          <a:p>
            <a:r>
              <a:rPr lang="en-GB" dirty="0" err="1" smtClean="0"/>
              <a:t>FFProbe</a:t>
            </a:r>
            <a:endParaRPr lang="en-GB" dirty="0" smtClean="0"/>
          </a:p>
          <a:p>
            <a:r>
              <a:rPr lang="en-GB" dirty="0" err="1" smtClean="0"/>
              <a:t>ExifTool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162" y="693932"/>
            <a:ext cx="4039028" cy="35199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33484" y="4213860"/>
            <a:ext cx="30732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dirty="0"/>
              <a:t>https://mediaarea.net/MediaInfo</a:t>
            </a:r>
          </a:p>
        </p:txBody>
      </p:sp>
    </p:spTree>
    <p:extLst>
      <p:ext uri="{BB962C8B-B14F-4D97-AF65-F5344CB8AC3E}">
        <p14:creationId xmlns:p14="http://schemas.microsoft.com/office/powerpoint/2010/main" val="387926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Diversity of </a:t>
            </a:r>
            <a:r>
              <a:rPr lang="en-GB" dirty="0" smtClean="0"/>
              <a:t>Source </a:t>
            </a:r>
            <a:r>
              <a:rPr lang="en-GB" dirty="0"/>
              <a:t>and </a:t>
            </a:r>
            <a:r>
              <a:rPr lang="en-GB" dirty="0" smtClean="0"/>
              <a:t>Format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Legacy analogue formats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" t="8536" r="1547" b="10060"/>
          <a:stretch/>
        </p:blipFill>
        <p:spPr>
          <a:xfrm>
            <a:off x="1649498" y="1223309"/>
            <a:ext cx="6143164" cy="294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6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Diversity of </a:t>
            </a:r>
            <a:r>
              <a:rPr lang="en-GB" dirty="0" smtClean="0"/>
              <a:t>Source </a:t>
            </a:r>
            <a:r>
              <a:rPr lang="en-GB" dirty="0"/>
              <a:t>and </a:t>
            </a:r>
            <a:r>
              <a:rPr lang="en-GB" dirty="0" smtClean="0"/>
              <a:t>Format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Proprietary codecs</a:t>
            </a:r>
          </a:p>
          <a:p>
            <a:r>
              <a:rPr lang="en-GB" dirty="0" smtClean="0"/>
              <a:t>Proprietary file </a:t>
            </a:r>
            <a:r>
              <a:rPr lang="en-GB" dirty="0"/>
              <a:t>systems</a:t>
            </a:r>
          </a:p>
          <a:p>
            <a:r>
              <a:rPr lang="en-GB" dirty="0"/>
              <a:t>Proprietary </a:t>
            </a:r>
            <a:r>
              <a:rPr lang="en-GB" dirty="0" smtClean="0"/>
              <a:t>media containers</a:t>
            </a:r>
          </a:p>
          <a:p>
            <a:r>
              <a:rPr lang="en-GB" dirty="0" smtClean="0"/>
              <a:t>Proprietary replay software</a:t>
            </a:r>
            <a:endParaRPr lang="en-GB" dirty="0"/>
          </a:p>
          <a:p>
            <a:r>
              <a:rPr lang="en-GB" dirty="0" smtClean="0"/>
              <a:t>Unpredictable data integrity</a:t>
            </a:r>
            <a:endParaRPr lang="en-GB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799" y="739036"/>
            <a:ext cx="3067049" cy="306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5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Quantity Not Quality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A </a:t>
            </a:r>
            <a:r>
              <a:rPr lang="en-GB" dirty="0" smtClean="0"/>
              <a:t>2TB </a:t>
            </a:r>
            <a:r>
              <a:rPr lang="en-GB" dirty="0"/>
              <a:t>CCTV </a:t>
            </a:r>
            <a:r>
              <a:rPr lang="en-GB" dirty="0" smtClean="0"/>
              <a:t>system </a:t>
            </a:r>
            <a:r>
              <a:rPr lang="en-GB" dirty="0"/>
              <a:t>may contain 28 days of </a:t>
            </a:r>
            <a:r>
              <a:rPr lang="en-GB" dirty="0" smtClean="0"/>
              <a:t>video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847" y="1621972"/>
            <a:ext cx="3205974" cy="264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4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Quantity Not Quality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28 days </a:t>
            </a:r>
            <a:r>
              <a:rPr lang="en-GB" dirty="0" smtClean="0"/>
              <a:t>* </a:t>
            </a:r>
            <a:r>
              <a:rPr lang="en-GB" dirty="0"/>
              <a:t>8 cameras = 5,376 hours</a:t>
            </a:r>
            <a:r>
              <a:rPr lang="en-GB" dirty="0" smtClean="0"/>
              <a:t>!!!</a:t>
            </a:r>
          </a:p>
          <a:p>
            <a:r>
              <a:rPr lang="en-GB" dirty="0" smtClean="0"/>
              <a:t>5,376 hours on 2TB = 400 kb/s video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720" y="1953462"/>
            <a:ext cx="3326129" cy="229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4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Quantity Not Quality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13611"/>
            <a:ext cx="7886700" cy="34385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C</a:t>
            </a:r>
            <a:r>
              <a:rPr lang="en-GB" dirty="0" smtClean="0"/>
              <a:t>ompression at 400 </a:t>
            </a:r>
            <a:r>
              <a:rPr lang="en-GB" dirty="0"/>
              <a:t>kb/s for HD imagery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977" y="1521032"/>
            <a:ext cx="4032064" cy="22680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8303BF-CE2C-4A46-83C1-55F9A56B2D4E}"/>
              </a:ext>
            </a:extLst>
          </p:cNvPr>
          <p:cNvSpPr txBox="1"/>
          <p:nvPr/>
        </p:nvSpPr>
        <p:spPr>
          <a:xfrm>
            <a:off x="385006" y="3789068"/>
            <a:ext cx="4032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4</a:t>
            </a:r>
            <a:r>
              <a:rPr lang="en-GB" sz="2000" b="1" dirty="0" smtClean="0"/>
              <a:t>00 </a:t>
            </a:r>
            <a:r>
              <a:rPr lang="en-GB" sz="2000" b="1" dirty="0"/>
              <a:t>kb/s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6A4FF9-FC23-46E2-ADBA-6F81243D1870}"/>
              </a:ext>
            </a:extLst>
          </p:cNvPr>
          <p:cNvSpPr txBox="1"/>
          <p:nvPr/>
        </p:nvSpPr>
        <p:spPr>
          <a:xfrm>
            <a:off x="4784977" y="3797228"/>
            <a:ext cx="4032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ORIGINAL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1F9B84-91B6-47B0-8483-A18A795AA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08" y="1521032"/>
            <a:ext cx="4032062" cy="226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55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Quantity Not Quality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75310" y="601579"/>
            <a:ext cx="7886700" cy="3136063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Bitrate Battles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0872BA-0B83-4D05-BD7A-5346B753B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434" y="1215487"/>
            <a:ext cx="2392781" cy="13459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1F9B84-91B6-47B0-8483-A18A795AA3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1721" y="1210092"/>
            <a:ext cx="2392781" cy="13459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CB6B3F-43C4-4106-8F60-5E0F3C4A1D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9008" y="1210092"/>
            <a:ext cx="2392781" cy="13459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D90C24-9508-4C22-A6C8-DCBD8159F4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1721" y="2856821"/>
            <a:ext cx="2392781" cy="13459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A2FA43-9688-46BA-BB48-EB037FA0AD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9007" y="2852656"/>
            <a:ext cx="2392780" cy="13459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7148511-75C9-4FE4-9E4A-9D23C422A007}"/>
              </a:ext>
            </a:extLst>
          </p:cNvPr>
          <p:cNvSpPr txBox="1"/>
          <p:nvPr/>
        </p:nvSpPr>
        <p:spPr>
          <a:xfrm>
            <a:off x="414362" y="2530298"/>
            <a:ext cx="2392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/>
              <a:t>200 kb/s</a:t>
            </a:r>
            <a:endParaRPr lang="en-GB" sz="16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FB84FC-6366-4286-BB6F-9B4282E09AC9}"/>
              </a:ext>
            </a:extLst>
          </p:cNvPr>
          <p:cNvSpPr txBox="1"/>
          <p:nvPr/>
        </p:nvSpPr>
        <p:spPr>
          <a:xfrm>
            <a:off x="3170599" y="2514839"/>
            <a:ext cx="2392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/>
              <a:t>400 kb/s</a:t>
            </a:r>
            <a:endParaRPr lang="en-GB" sz="16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41042A-345A-4D39-9787-B8E08DEA527A}"/>
              </a:ext>
            </a:extLst>
          </p:cNvPr>
          <p:cNvSpPr txBox="1"/>
          <p:nvPr/>
        </p:nvSpPr>
        <p:spPr>
          <a:xfrm>
            <a:off x="5909008" y="2514102"/>
            <a:ext cx="2392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/>
              <a:t>800 kb/s</a:t>
            </a:r>
            <a:endParaRPr lang="en-GB" sz="16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D7AD73-AEB9-4489-9212-7B774F0DF575}"/>
              </a:ext>
            </a:extLst>
          </p:cNvPr>
          <p:cNvSpPr txBox="1"/>
          <p:nvPr/>
        </p:nvSpPr>
        <p:spPr>
          <a:xfrm>
            <a:off x="3179476" y="4169944"/>
            <a:ext cx="2392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/>
              <a:t>2000 kb/s</a:t>
            </a:r>
            <a:endParaRPr lang="en-GB" sz="16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A14408-56FD-4127-BA6B-42D669B7D56B}"/>
              </a:ext>
            </a:extLst>
          </p:cNvPr>
          <p:cNvSpPr txBox="1"/>
          <p:nvPr/>
        </p:nvSpPr>
        <p:spPr>
          <a:xfrm>
            <a:off x="5909005" y="4164998"/>
            <a:ext cx="2392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/>
              <a:t>4000 kb/s</a:t>
            </a: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84619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Quantity Not Quality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75310" y="601579"/>
            <a:ext cx="7886700" cy="31360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Resolutions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CIF (352*240)</a:t>
            </a:r>
          </a:p>
          <a:p>
            <a:pPr marL="0" indent="0">
              <a:buNone/>
            </a:pPr>
            <a:r>
              <a:rPr lang="en-GB" dirty="0" smtClean="0">
                <a:sym typeface="Wingdings" panose="05000000000000000000" pitchFamily="2" charset="2"/>
              </a:rPr>
              <a:t>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4K (3840*2160)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870" y="937260"/>
            <a:ext cx="5654130" cy="318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0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Quantity Not Quality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Relevant data must be targeted</a:t>
            </a:r>
          </a:p>
          <a:p>
            <a:r>
              <a:rPr lang="en-GB" dirty="0" smtClean="0"/>
              <a:t>Can’t keep everything</a:t>
            </a:r>
          </a:p>
          <a:p>
            <a:r>
              <a:rPr lang="en-GB" dirty="0" smtClean="0"/>
              <a:t>Drive clones made by exception</a:t>
            </a:r>
          </a:p>
          <a:p>
            <a:r>
              <a:rPr lang="en-GB" dirty="0" smtClean="0"/>
              <a:t>Quality of source varies </a:t>
            </a:r>
            <a:r>
              <a:rPr lang="en-GB" dirty="0" smtClean="0"/>
              <a:t>greatly</a:t>
            </a:r>
          </a:p>
          <a:p>
            <a:r>
              <a:rPr lang="en-GB" dirty="0" smtClean="0"/>
              <a:t>Constantly overwriting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022" y="2942867"/>
            <a:ext cx="3114675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76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188" y="268288"/>
            <a:ext cx="7389812" cy="724197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Introduction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187" y="1108129"/>
            <a:ext cx="7902497" cy="2392656"/>
          </a:xfrm>
        </p:spPr>
        <p:txBody>
          <a:bodyPr>
            <a:normAutofit/>
          </a:bodyPr>
          <a:lstStyle/>
          <a:p>
            <a:r>
              <a:rPr lang="en-GB" dirty="0" smtClean="0"/>
              <a:t>Reliability – Can we trust the results?</a:t>
            </a:r>
          </a:p>
          <a:p>
            <a:endParaRPr lang="en-GB" dirty="0"/>
          </a:p>
          <a:p>
            <a:r>
              <a:rPr lang="en-GB" dirty="0" smtClean="0"/>
              <a:t>Repeatability – Will the same test get the same result?</a:t>
            </a:r>
          </a:p>
          <a:p>
            <a:endParaRPr lang="en-GB" dirty="0"/>
          </a:p>
          <a:p>
            <a:r>
              <a:rPr lang="en-GB" dirty="0" smtClean="0"/>
              <a:t>Verifiability – Can the results be checked?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683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381740"/>
            <a:ext cx="7886700" cy="2334827"/>
          </a:xfrm>
        </p:spPr>
        <p:txBody>
          <a:bodyPr/>
          <a:lstStyle/>
          <a:p>
            <a:r>
              <a:rPr lang="en-GB" sz="3200" b="1" dirty="0" smtClean="0">
                <a:solidFill>
                  <a:srgbClr val="0032A0"/>
                </a:solidFill>
                <a:latin typeface="Arial" panose="020B0604020202020204"/>
              </a:rPr>
              <a:t>Acquisition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mtClean="0">
                <a:solidFill>
                  <a:srgbClr val="FFFFFF"/>
                </a:solidFill>
                <a:latin typeface="Arial" panose="020B0604020202020204"/>
              </a:rPr>
              <a:t>Gareth.Harbord@met.police.uk</a:t>
            </a:r>
            <a:endParaRPr lang="en-GB" dirty="0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1991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Acquisition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Officers try at level </a:t>
            </a:r>
            <a:r>
              <a:rPr lang="en-GB" dirty="0" smtClean="0"/>
              <a:t>1</a:t>
            </a:r>
            <a:endParaRPr lang="en-GB" dirty="0" smtClean="0"/>
          </a:p>
          <a:p>
            <a:r>
              <a:rPr lang="en-GB" dirty="0" smtClean="0"/>
              <a:t>VIIDO try at level </a:t>
            </a:r>
            <a:r>
              <a:rPr lang="en-GB" dirty="0" smtClean="0"/>
              <a:t>2</a:t>
            </a:r>
            <a:endParaRPr lang="en-GB" dirty="0" smtClean="0"/>
          </a:p>
          <a:p>
            <a:r>
              <a:rPr lang="en-GB" dirty="0" smtClean="0"/>
              <a:t>Video Lab at level 3 – toughest 5</a:t>
            </a:r>
            <a:r>
              <a:rPr lang="en-GB" dirty="0" smtClean="0"/>
              <a:t>%</a:t>
            </a:r>
            <a:endParaRPr lang="en-GB" dirty="0" smtClean="0"/>
          </a:p>
          <a:p>
            <a:r>
              <a:rPr lang="en-GB" dirty="0" smtClean="0"/>
              <a:t>CCTV</a:t>
            </a:r>
            <a:r>
              <a:rPr lang="en-GB" dirty="0" smtClean="0"/>
              <a:t> presents </a:t>
            </a:r>
            <a:r>
              <a:rPr lang="en-GB" dirty="0"/>
              <a:t>the biggest challenge</a:t>
            </a:r>
          </a:p>
          <a:p>
            <a:r>
              <a:rPr lang="en-GB" dirty="0" smtClean="0"/>
              <a:t>Hundreds of proprietary file-systems</a:t>
            </a:r>
          </a:p>
          <a:p>
            <a:r>
              <a:rPr lang="en-GB" dirty="0" smtClean="0"/>
              <a:t>Few dedicated extraction tools</a:t>
            </a:r>
          </a:p>
          <a:p>
            <a:endParaRPr lang="en-GB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Gareth.Harbord@met.police.uk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426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Acquisition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No format standardization</a:t>
            </a:r>
          </a:p>
          <a:p>
            <a:r>
              <a:rPr lang="en-GB" dirty="0" smtClean="0"/>
              <a:t>Work on the live device</a:t>
            </a:r>
          </a:p>
          <a:p>
            <a:r>
              <a:rPr lang="en-GB" dirty="0" smtClean="0"/>
              <a:t>Disable overwrite</a:t>
            </a:r>
          </a:p>
          <a:p>
            <a:r>
              <a:rPr lang="en-GB" dirty="0" smtClean="0"/>
              <a:t>Native or wrapped?</a:t>
            </a:r>
          </a:p>
          <a:p>
            <a:r>
              <a:rPr lang="en-GB" dirty="0" smtClean="0"/>
              <a:t>Is it there?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Gareth.Harbord@met.police.uk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794" y="2011680"/>
            <a:ext cx="3235015" cy="212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8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Acquisition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Legacy hardware can require legacy peripherals</a:t>
            </a:r>
          </a:p>
          <a:p>
            <a:r>
              <a:rPr lang="en-GB" dirty="0" smtClean="0"/>
              <a:t>Hoard your old USB sticks</a:t>
            </a:r>
            <a:r>
              <a:rPr lang="en-GB" dirty="0" smtClean="0"/>
              <a:t>! &lt;2GB</a:t>
            </a:r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Gareth.Harbord@met.police.uk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6939" r="-166" b="8684"/>
          <a:stretch/>
        </p:blipFill>
        <p:spPr>
          <a:xfrm>
            <a:off x="4680197" y="2290508"/>
            <a:ext cx="3835153" cy="180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2290508"/>
            <a:ext cx="2408105" cy="180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4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Broken 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Most content sent to the lab is inherently hard to work with.</a:t>
            </a:r>
          </a:p>
          <a:p>
            <a:r>
              <a:rPr lang="en-GB" dirty="0"/>
              <a:t>Fixes can involve reverse engineering and code generation.</a:t>
            </a:r>
          </a:p>
          <a:p>
            <a:r>
              <a:rPr lang="en-GB" dirty="0"/>
              <a:t>No single solution.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157" y="2315638"/>
            <a:ext cx="2857500" cy="218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8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Acquisition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Read media through a write-blocker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Gareth.Harbord@met.police.uk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6" t="12988" r="19839" b="13102"/>
          <a:stretch/>
        </p:blipFill>
        <p:spPr>
          <a:xfrm>
            <a:off x="1013383" y="1478072"/>
            <a:ext cx="3327798" cy="23908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4" t="14759" r="17709" b="14639"/>
          <a:stretch/>
        </p:blipFill>
        <p:spPr>
          <a:xfrm>
            <a:off x="4984344" y="1864305"/>
            <a:ext cx="3531006" cy="161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1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Acquisition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Use a hex reader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Gareth.Harbord@met.police.uk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b="53867"/>
          <a:stretch/>
        </p:blipFill>
        <p:spPr>
          <a:xfrm>
            <a:off x="524151" y="1599992"/>
            <a:ext cx="8442473" cy="2164288"/>
          </a:xfrm>
          <a:prstGeom prst="rect">
            <a:avLst/>
          </a:prstGeom>
        </p:spPr>
      </p:pic>
      <p:cxnSp>
        <p:nvCxnSpPr>
          <p:cNvPr id="11" name="Straight Arrow Connector 10"/>
          <p:cNvCxnSpPr>
            <a:stCxn id="22" idx="2"/>
          </p:cNvCxnSpPr>
          <p:nvPr/>
        </p:nvCxnSpPr>
        <p:spPr>
          <a:xfrm flipH="1">
            <a:off x="4973988" y="893371"/>
            <a:ext cx="2718402" cy="16944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640830" y="493261"/>
            <a:ext cx="2103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H264 SPS/PPS</a:t>
            </a:r>
            <a:endParaRPr lang="en-GB" sz="2000" b="1" dirty="0"/>
          </a:p>
        </p:txBody>
      </p:sp>
      <p:sp>
        <p:nvSpPr>
          <p:cNvPr id="23" name="Rectangle 22"/>
          <p:cNvSpPr/>
          <p:nvPr/>
        </p:nvSpPr>
        <p:spPr>
          <a:xfrm>
            <a:off x="1752600" y="2613660"/>
            <a:ext cx="5234940" cy="4800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197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Acquisition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Gareth.Harbord@met.police.uk</a:t>
            </a:r>
            <a:endParaRPr lang="en-GB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28650" y="739036"/>
            <a:ext cx="7886700" cy="3313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Collect Samples</a:t>
            </a:r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" b="42653"/>
          <a:stretch/>
        </p:blipFill>
        <p:spPr>
          <a:xfrm>
            <a:off x="502818" y="1478072"/>
            <a:ext cx="8366862" cy="2340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03220" y="1478072"/>
            <a:ext cx="662940" cy="2340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6217920" y="1478072"/>
            <a:ext cx="365760" cy="2340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609549" y="1676400"/>
            <a:ext cx="483870" cy="215444"/>
          </a:xfrm>
          <a:prstGeom prst="rect">
            <a:avLst/>
          </a:prstGeom>
          <a:solidFill>
            <a:srgbClr val="FFFF00">
              <a:alpha val="35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800" dirty="0" smtClean="0"/>
              <a:t> </a:t>
            </a:r>
            <a:endParaRPr lang="en-GB" sz="800" dirty="0"/>
          </a:p>
        </p:txBody>
      </p:sp>
      <p:sp>
        <p:nvSpPr>
          <p:cNvPr id="10" name="TextBox 9"/>
          <p:cNvSpPr txBox="1"/>
          <p:nvPr/>
        </p:nvSpPr>
        <p:spPr>
          <a:xfrm>
            <a:off x="2903220" y="1676400"/>
            <a:ext cx="609600" cy="215444"/>
          </a:xfrm>
          <a:prstGeom prst="rect">
            <a:avLst/>
          </a:prstGeom>
          <a:solidFill>
            <a:srgbClr val="FFFF00">
              <a:alpha val="32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800" dirty="0" smtClean="0"/>
              <a:t> </a:t>
            </a:r>
            <a:endParaRPr lang="en-GB" sz="800" dirty="0"/>
          </a:p>
        </p:txBody>
      </p:sp>
      <p:cxnSp>
        <p:nvCxnSpPr>
          <p:cNvPr id="11" name="Straight Arrow Connector 10"/>
          <p:cNvCxnSpPr>
            <a:stCxn id="14" idx="2"/>
          </p:cNvCxnSpPr>
          <p:nvPr/>
        </p:nvCxnSpPr>
        <p:spPr>
          <a:xfrm flipH="1">
            <a:off x="3531921" y="798038"/>
            <a:ext cx="1659704" cy="102114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748211" y="397928"/>
            <a:ext cx="8868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Size?</a:t>
            </a:r>
          </a:p>
        </p:txBody>
      </p:sp>
      <p:cxnSp>
        <p:nvCxnSpPr>
          <p:cNvPr id="17" name="Straight Arrow Connector 16"/>
          <p:cNvCxnSpPr>
            <a:stCxn id="19" idx="2"/>
            <a:endCxn id="8" idx="0"/>
          </p:cNvCxnSpPr>
          <p:nvPr/>
        </p:nvCxnSpPr>
        <p:spPr>
          <a:xfrm flipH="1">
            <a:off x="6400800" y="798038"/>
            <a:ext cx="1128257" cy="68003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851328" y="397928"/>
            <a:ext cx="13554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/>
              <a:t>Camera?</a:t>
            </a:r>
          </a:p>
        </p:txBody>
      </p:sp>
    </p:spTree>
    <p:extLst>
      <p:ext uri="{BB962C8B-B14F-4D97-AF65-F5344CB8AC3E}">
        <p14:creationId xmlns:p14="http://schemas.microsoft.com/office/powerpoint/2010/main" val="337290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Acquisition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Gareth.Harbord@met.police.uk</a:t>
            </a:r>
            <a:endParaRPr lang="en-GB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28650" y="739036"/>
            <a:ext cx="7886700" cy="3313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Lots of notes!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" t="2266" r="1982" b="6163"/>
          <a:stretch/>
        </p:blipFill>
        <p:spPr>
          <a:xfrm>
            <a:off x="123092" y="1454129"/>
            <a:ext cx="8884869" cy="235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0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6" r="2367" b="7734"/>
          <a:stretch/>
        </p:blipFill>
        <p:spPr>
          <a:xfrm>
            <a:off x="1228705" y="369518"/>
            <a:ext cx="7915295" cy="3744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Acquisition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Gareth.Harbord@met.police.uk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091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b="1" dirty="0"/>
              <a:t>End State</a:t>
            </a:r>
          </a:p>
          <a:p>
            <a:r>
              <a:rPr lang="en-GB" b="1" dirty="0"/>
              <a:t>Video </a:t>
            </a:r>
            <a:r>
              <a:rPr lang="en-GB" b="1" dirty="0" smtClean="0"/>
              <a:t>Lab </a:t>
            </a:r>
            <a:r>
              <a:rPr lang="en-GB" b="1" dirty="0"/>
              <a:t>O</a:t>
            </a:r>
            <a:r>
              <a:rPr lang="en-GB" b="1" dirty="0" smtClean="0"/>
              <a:t>verview</a:t>
            </a:r>
            <a:endParaRPr lang="en-GB" dirty="0"/>
          </a:p>
          <a:p>
            <a:r>
              <a:rPr lang="en-GB" b="1" dirty="0" smtClean="0"/>
              <a:t>Diversity </a:t>
            </a:r>
            <a:r>
              <a:rPr lang="en-GB" b="1" dirty="0"/>
              <a:t>of </a:t>
            </a:r>
            <a:r>
              <a:rPr lang="en-GB" b="1" dirty="0" smtClean="0"/>
              <a:t>Source </a:t>
            </a:r>
            <a:r>
              <a:rPr lang="en-GB" b="1" dirty="0"/>
              <a:t>and </a:t>
            </a:r>
            <a:r>
              <a:rPr lang="en-GB" b="1" dirty="0"/>
              <a:t>F</a:t>
            </a:r>
            <a:r>
              <a:rPr lang="en-GB" b="1" dirty="0" smtClean="0"/>
              <a:t>ormat</a:t>
            </a:r>
            <a:endParaRPr lang="en-GB" b="1" dirty="0" smtClean="0"/>
          </a:p>
          <a:p>
            <a:r>
              <a:rPr lang="en-GB" b="1" dirty="0"/>
              <a:t>Quantity </a:t>
            </a:r>
            <a:r>
              <a:rPr lang="en-GB" b="1" dirty="0" smtClean="0"/>
              <a:t>Not </a:t>
            </a:r>
            <a:r>
              <a:rPr lang="en-GB" b="1" dirty="0"/>
              <a:t>Q</a:t>
            </a:r>
            <a:r>
              <a:rPr lang="en-GB" b="1" dirty="0" smtClean="0"/>
              <a:t>uality</a:t>
            </a:r>
            <a:endParaRPr lang="en-GB" dirty="0"/>
          </a:p>
          <a:p>
            <a:r>
              <a:rPr lang="en-GB" b="1" dirty="0" smtClean="0"/>
              <a:t>Acquisition</a:t>
            </a:r>
          </a:p>
          <a:p>
            <a:r>
              <a:rPr lang="en-GB" b="1" dirty="0" smtClean="0"/>
              <a:t>Ingest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613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" t="-1414" r="487" b="8446"/>
          <a:stretch/>
        </p:blipFill>
        <p:spPr>
          <a:xfrm>
            <a:off x="0" y="0"/>
            <a:ext cx="9144000" cy="4674511"/>
          </a:xfrm>
          <a:prstGeom prst="rect">
            <a:avLst/>
          </a:prstGeom>
          <a:effectLst>
            <a:softEdge rad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Acquisition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Gareth.Harbord@met.police.uk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949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Acquisition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Gareth.Harbord@met.police.uk</a:t>
            </a:r>
            <a:endParaRPr lang="en-GB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28650" y="739036"/>
            <a:ext cx="7886700" cy="3313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Find the footage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174" y="1204344"/>
            <a:ext cx="5305964" cy="2986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035" y="2026920"/>
            <a:ext cx="1494756" cy="149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6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Acquisition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Gareth.Harbord@met.police.uk</a:t>
            </a:r>
            <a:endParaRPr lang="en-GB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28650" y="739036"/>
            <a:ext cx="7886700" cy="3313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Write some code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994" y="75109"/>
            <a:ext cx="5144585" cy="43346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59" y="1964309"/>
            <a:ext cx="2743206" cy="159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9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381740"/>
            <a:ext cx="7886700" cy="2334827"/>
          </a:xfrm>
        </p:spPr>
        <p:txBody>
          <a:bodyPr/>
          <a:lstStyle/>
          <a:p>
            <a:r>
              <a:rPr lang="en-GB" sz="3200" b="1" dirty="0" smtClean="0">
                <a:solidFill>
                  <a:srgbClr val="0032A0"/>
                </a:solidFill>
                <a:latin typeface="Arial" panose="020B0604020202020204"/>
              </a:rPr>
              <a:t>Ingest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mtClean="0">
                <a:solidFill>
                  <a:srgbClr val="FFFFFF"/>
                </a:solidFill>
                <a:latin typeface="Arial" panose="020B0604020202020204"/>
              </a:rPr>
              <a:t>Gareth.Harbord@met.police.uk</a:t>
            </a:r>
            <a:endParaRPr lang="en-GB" dirty="0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56831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Screen Capture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471" y="717186"/>
            <a:ext cx="3261611" cy="1858328"/>
          </a:xfr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528" y="1191922"/>
            <a:ext cx="2566191" cy="1842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589" y="2534574"/>
            <a:ext cx="2426677" cy="13144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682" y="2269393"/>
            <a:ext cx="2398755" cy="1952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48" y="1193768"/>
            <a:ext cx="2739612" cy="20364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66" y="2405096"/>
            <a:ext cx="2133600" cy="13350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083" y="3135211"/>
            <a:ext cx="1733457" cy="108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0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Screen Capture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CCTV exports in proprietary containers. </a:t>
            </a:r>
          </a:p>
          <a:p>
            <a:r>
              <a:rPr lang="en-GB" dirty="0" smtClean="0"/>
              <a:t>Legacy systems used more exotic codecs e.g. ADV601, GEOX, SMAC-M…</a:t>
            </a:r>
          </a:p>
          <a:p>
            <a:r>
              <a:rPr lang="en-GB" dirty="0" smtClean="0"/>
              <a:t>Difficult to transcode.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4" t="14699" r="28274" b="17410"/>
          <a:stretch/>
        </p:blipFill>
        <p:spPr>
          <a:xfrm>
            <a:off x="7509986" y="2703575"/>
            <a:ext cx="1168310" cy="15314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7" t="18157" r="4895" b="7613"/>
          <a:stretch/>
        </p:blipFill>
        <p:spPr>
          <a:xfrm>
            <a:off x="4138925" y="3364907"/>
            <a:ext cx="2664000" cy="79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68" y="3416376"/>
            <a:ext cx="2583997" cy="62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8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Screen Capture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0208434"/>
              </p:ext>
            </p:extLst>
          </p:nvPr>
        </p:nvGraphicFramePr>
        <p:xfrm>
          <a:off x="408373" y="739036"/>
          <a:ext cx="8371643" cy="1903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" t="8401" r="1302" b="11158"/>
          <a:stretch/>
        </p:blipFill>
        <p:spPr>
          <a:xfrm>
            <a:off x="5918685" y="2599620"/>
            <a:ext cx="2861331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04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Screen </a:t>
            </a:r>
            <a:r>
              <a:rPr lang="en-GB" dirty="0" smtClean="0"/>
              <a:t>Capture – Pros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739036"/>
            <a:ext cx="8049646" cy="3313134"/>
          </a:xfrm>
        </p:spPr>
        <p:txBody>
          <a:bodyPr/>
          <a:lstStyle/>
          <a:p>
            <a:r>
              <a:rPr lang="en-GB" dirty="0" smtClean="0"/>
              <a:t>Simple process</a:t>
            </a:r>
          </a:p>
          <a:p>
            <a:r>
              <a:rPr lang="en-GB" dirty="0" smtClean="0"/>
              <a:t>Limited technical knowledge required</a:t>
            </a:r>
          </a:p>
          <a:p>
            <a:r>
              <a:rPr lang="en-GB" dirty="0" smtClean="0"/>
              <a:t>Native player may display time and date as an On Screen Display</a:t>
            </a:r>
            <a:br>
              <a:rPr lang="en-GB" dirty="0" smtClean="0"/>
            </a:br>
            <a:r>
              <a:rPr lang="en-GB" dirty="0" smtClean="0"/>
              <a:t>(OSD) overlay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" t="8402" r="1302" b="11158"/>
          <a:stretch/>
        </p:blipFill>
        <p:spPr>
          <a:xfrm>
            <a:off x="5918685" y="2599620"/>
            <a:ext cx="2861331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4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Screen </a:t>
            </a:r>
            <a:r>
              <a:rPr lang="en-GB" dirty="0" smtClean="0"/>
              <a:t>Capture – Cons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730158"/>
            <a:ext cx="7886700" cy="3354162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Unavoidable colour space conversion </a:t>
            </a:r>
            <a:br>
              <a:rPr lang="en-GB" dirty="0" smtClean="0"/>
            </a:br>
            <a:r>
              <a:rPr lang="en-GB" dirty="0" smtClean="0"/>
              <a:t>i.e. YUV420 -&gt; RGB24</a:t>
            </a:r>
          </a:p>
          <a:p>
            <a:r>
              <a:rPr lang="en-GB" dirty="0" smtClean="0"/>
              <a:t>Dropped frames/Scaling issues</a:t>
            </a:r>
          </a:p>
          <a:p>
            <a:r>
              <a:rPr lang="en-GB" dirty="0" smtClean="0"/>
              <a:t>Endless executables</a:t>
            </a:r>
          </a:p>
          <a:p>
            <a:r>
              <a:rPr lang="en-GB" dirty="0" smtClean="0"/>
              <a:t>Real-time capture</a:t>
            </a:r>
          </a:p>
          <a:p>
            <a:r>
              <a:rPr lang="en-GB" dirty="0" smtClean="0"/>
              <a:t>Requires transcoding to</a:t>
            </a:r>
            <a:br>
              <a:rPr lang="en-GB" dirty="0" smtClean="0"/>
            </a:br>
            <a:r>
              <a:rPr lang="en-GB" dirty="0" smtClean="0"/>
              <a:t>conform frame-rates/reduce</a:t>
            </a:r>
            <a:br>
              <a:rPr lang="en-GB" dirty="0" smtClean="0"/>
            </a:br>
            <a:r>
              <a:rPr lang="en-GB" dirty="0" smtClean="0"/>
              <a:t>data size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" t="8402" r="1302" b="11158"/>
          <a:stretch/>
        </p:blipFill>
        <p:spPr>
          <a:xfrm>
            <a:off x="5918685" y="2599620"/>
            <a:ext cx="2861331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1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Transcoding</a:t>
            </a:r>
            <a:endParaRPr lang="en-GB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6565734"/>
              </p:ext>
            </p:extLst>
          </p:nvPr>
        </p:nvGraphicFramePr>
        <p:xfrm>
          <a:off x="628650" y="739776"/>
          <a:ext cx="7886700" cy="2447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773" y="2725445"/>
            <a:ext cx="2013008" cy="147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54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381740"/>
            <a:ext cx="7886700" cy="2334827"/>
          </a:xfrm>
        </p:spPr>
        <p:txBody>
          <a:bodyPr/>
          <a:lstStyle/>
          <a:p>
            <a:r>
              <a:rPr lang="en-GB" sz="3200" b="1" dirty="0" smtClean="0">
                <a:solidFill>
                  <a:srgbClr val="0032A0"/>
                </a:solidFill>
                <a:latin typeface="Arial" panose="020B0604020202020204"/>
              </a:rPr>
              <a:t>End State – </a:t>
            </a:r>
            <a:r>
              <a:rPr lang="en-GB" sz="3200" b="1" dirty="0" smtClean="0">
                <a:solidFill>
                  <a:srgbClr val="0032A0"/>
                </a:solidFill>
                <a:latin typeface="Arial" panose="020B0604020202020204"/>
              </a:rPr>
              <a:t>What is </a:t>
            </a:r>
            <a:r>
              <a:rPr lang="en-GB" sz="3200" b="1" dirty="0" smtClean="0">
                <a:solidFill>
                  <a:srgbClr val="0032A0"/>
                </a:solidFill>
                <a:latin typeface="Arial" panose="020B0604020202020204"/>
              </a:rPr>
              <a:t>it all for?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mtClean="0">
                <a:solidFill>
                  <a:srgbClr val="FFFFFF"/>
                </a:solidFill>
                <a:latin typeface="Arial" panose="020B0604020202020204"/>
              </a:rPr>
              <a:t>Gareth.Harbord@met.police.uk</a:t>
            </a:r>
            <a:endParaRPr lang="en-GB" dirty="0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2552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Transcoding - Pros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Maintain colour space/less vulnerable to clipping</a:t>
            </a:r>
          </a:p>
          <a:p>
            <a:r>
              <a:rPr lang="en-GB" dirty="0" smtClean="0"/>
              <a:t>Less likely to crop image edges</a:t>
            </a:r>
          </a:p>
          <a:p>
            <a:r>
              <a:rPr lang="en-GB" dirty="0" smtClean="0"/>
              <a:t>Better with interlaced sources</a:t>
            </a:r>
          </a:p>
          <a:p>
            <a:r>
              <a:rPr lang="en-GB" dirty="0" smtClean="0"/>
              <a:t>Faster than real-time</a:t>
            </a:r>
          </a:p>
          <a:p>
            <a:r>
              <a:rPr lang="en-GB" dirty="0" smtClean="0"/>
              <a:t>No executable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773" y="2725445"/>
            <a:ext cx="2013008" cy="147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3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Transcoding - Cons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Not all formats compatible</a:t>
            </a:r>
          </a:p>
          <a:p>
            <a:r>
              <a:rPr lang="en-GB" dirty="0" smtClean="0"/>
              <a:t>OSD overlays cannot be captured</a:t>
            </a:r>
          </a:p>
          <a:p>
            <a:r>
              <a:rPr lang="en-GB" dirty="0" smtClean="0"/>
              <a:t>Unpredictable behaviour</a:t>
            </a:r>
          </a:p>
          <a:p>
            <a:r>
              <a:rPr lang="en-GB" dirty="0" smtClean="0"/>
              <a:t>Timing can be lost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773" y="2725445"/>
            <a:ext cx="2013008" cy="147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Rewrapping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Ideal for enhancement</a:t>
            </a:r>
          </a:p>
          <a:p>
            <a:r>
              <a:rPr lang="en-GB" dirty="0" smtClean="0"/>
              <a:t>Sometimes pre-transcode</a:t>
            </a:r>
          </a:p>
          <a:p>
            <a:r>
              <a:rPr lang="en-GB" dirty="0"/>
              <a:t>T</a:t>
            </a:r>
            <a:r>
              <a:rPr lang="en-GB" dirty="0" smtClean="0"/>
              <a:t>rial and error involved</a:t>
            </a:r>
          </a:p>
          <a:p>
            <a:r>
              <a:rPr lang="en-GB" dirty="0" smtClean="0"/>
              <a:t>Timecode repair</a:t>
            </a:r>
          </a:p>
          <a:p>
            <a:endParaRPr lang="en-GB" dirty="0" smtClean="0"/>
          </a:p>
          <a:p>
            <a:endParaRPr lang="en-GB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773" y="2725445"/>
            <a:ext cx="2013008" cy="147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7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Ingest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Currently using 8-bit libx264 lossless as intermediate format</a:t>
            </a:r>
          </a:p>
          <a:p>
            <a:r>
              <a:rPr lang="en-GB" dirty="0" smtClean="0"/>
              <a:t>Video conformed to 30fps</a:t>
            </a:r>
          </a:p>
          <a:p>
            <a:r>
              <a:rPr lang="en-GB" dirty="0" smtClean="0"/>
              <a:t>Scaled to 1920*1080</a:t>
            </a:r>
          </a:p>
          <a:p>
            <a:r>
              <a:rPr lang="en-GB" dirty="0" smtClean="0"/>
              <a:t>Mastering to DNX MOV</a:t>
            </a:r>
          </a:p>
          <a:p>
            <a:r>
              <a:rPr lang="en-GB" dirty="0" smtClean="0"/>
              <a:t>Distributing as MP4 via </a:t>
            </a:r>
            <a:r>
              <a:rPr lang="en-GB" dirty="0" err="1" smtClean="0"/>
              <a:t>ffmpeg</a:t>
            </a:r>
            <a:endParaRPr lang="en-GB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773" y="2725445"/>
            <a:ext cx="2013008" cy="147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2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Presentation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Court replay systems problematic</a:t>
            </a:r>
          </a:p>
          <a:p>
            <a:r>
              <a:rPr lang="en-GB" dirty="0" smtClean="0"/>
              <a:t>Wireless streaming degrades replay</a:t>
            </a:r>
          </a:p>
          <a:p>
            <a:r>
              <a:rPr lang="en-GB" dirty="0" smtClean="0"/>
              <a:t>Presentation team educate officers</a:t>
            </a:r>
          </a:p>
          <a:p>
            <a:r>
              <a:rPr lang="en-GB" dirty="0" smtClean="0"/>
              <a:t>In-house presentation software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Gareth.Harbord@met.police.uk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480" y="3010174"/>
            <a:ext cx="2087201" cy="121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71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Questions?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504" y="836771"/>
            <a:ext cx="4415790" cy="3038064"/>
          </a:xfrm>
        </p:spPr>
      </p:pic>
      <p:sp>
        <p:nvSpPr>
          <p:cNvPr id="11" name="Footer Placeholder 3"/>
          <p:cNvSpPr txBox="1">
            <a:spLocks/>
          </p:cNvSpPr>
          <p:nvPr/>
        </p:nvSpPr>
        <p:spPr>
          <a:xfrm>
            <a:off x="3028950" y="4767104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Gareth.Harbord@met.police.uk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98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381740"/>
            <a:ext cx="7886700" cy="2334827"/>
          </a:xfrm>
        </p:spPr>
        <p:txBody>
          <a:bodyPr/>
          <a:lstStyle/>
          <a:p>
            <a:r>
              <a:rPr lang="en-GB" sz="3200" b="1" dirty="0" smtClean="0">
                <a:solidFill>
                  <a:srgbClr val="0032A0"/>
                </a:solidFill>
                <a:latin typeface="Arial" panose="020B0604020202020204"/>
              </a:rPr>
              <a:t>Editing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mtClean="0">
                <a:solidFill>
                  <a:srgbClr val="FFFFFF"/>
                </a:solidFill>
                <a:latin typeface="Arial" panose="020B0604020202020204"/>
              </a:rPr>
              <a:t>Gareth.Harbord@met.police.uk</a:t>
            </a:r>
            <a:endParaRPr lang="en-GB" dirty="0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72527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Editing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May edit clips from CIF to 4K on same timeline.</a:t>
            </a:r>
          </a:p>
          <a:p>
            <a:r>
              <a:rPr lang="en-GB" dirty="0" smtClean="0"/>
              <a:t>Using a 1920*1080 timeline</a:t>
            </a:r>
          </a:p>
          <a:p>
            <a:r>
              <a:rPr lang="en-GB" dirty="0" smtClean="0"/>
              <a:t>Video ordered chronologically</a:t>
            </a:r>
          </a:p>
          <a:p>
            <a:r>
              <a:rPr lang="en-GB" dirty="0" smtClean="0"/>
              <a:t>Highlighting sometimes required</a:t>
            </a:r>
          </a:p>
          <a:p>
            <a:r>
              <a:rPr lang="en-GB" dirty="0" smtClean="0"/>
              <a:t>Avoid adding titles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480" y="3010174"/>
            <a:ext cx="2087201" cy="121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8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Editing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Adjustment</a:t>
            </a:r>
            <a:endParaRPr lang="en-GB" dirty="0"/>
          </a:p>
          <a:p>
            <a:pPr lvl="1"/>
            <a:r>
              <a:rPr lang="en-GB" dirty="0"/>
              <a:t>Light levels/Gamma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t="11419" r="5208" b="15958"/>
          <a:stretch/>
        </p:blipFill>
        <p:spPr>
          <a:xfrm>
            <a:off x="1446501" y="1720516"/>
            <a:ext cx="6580566" cy="245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6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Editing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Adjustment</a:t>
            </a:r>
            <a:endParaRPr lang="en-GB" dirty="0"/>
          </a:p>
          <a:p>
            <a:pPr lvl="1"/>
            <a:r>
              <a:rPr lang="en-GB" dirty="0"/>
              <a:t>Light </a:t>
            </a:r>
            <a:r>
              <a:rPr lang="en-GB" dirty="0" smtClean="0"/>
              <a:t>levels/Gamma – Use a waveform monitor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647" y="1734461"/>
            <a:ext cx="5220234" cy="246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03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End State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Live </a:t>
            </a:r>
            <a:r>
              <a:rPr lang="en-GB" dirty="0" smtClean="0"/>
              <a:t>Intelligence </a:t>
            </a:r>
            <a:r>
              <a:rPr lang="en-GB" dirty="0"/>
              <a:t>e.g. tracking a missing person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856" y="1706266"/>
            <a:ext cx="4719234" cy="26545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346" y="2059330"/>
            <a:ext cx="1125986" cy="1793944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2402238" y="2650211"/>
            <a:ext cx="1890793" cy="61218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79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Editing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Adjustment</a:t>
            </a:r>
            <a:endParaRPr lang="en-GB" dirty="0"/>
          </a:p>
          <a:p>
            <a:pPr lvl="1"/>
            <a:r>
              <a:rPr lang="en-GB" dirty="0"/>
              <a:t>Noise Reduction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" b="3811"/>
          <a:stretch/>
        </p:blipFill>
        <p:spPr>
          <a:xfrm>
            <a:off x="1356779" y="1744981"/>
            <a:ext cx="5996521" cy="236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01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Editing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Adjustment</a:t>
            </a:r>
            <a:endParaRPr lang="en-GB" dirty="0"/>
          </a:p>
          <a:p>
            <a:pPr lvl="1"/>
            <a:r>
              <a:rPr lang="en-GB" dirty="0"/>
              <a:t>Stabilization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062" y="1691640"/>
            <a:ext cx="6568678" cy="242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9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Editing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Timeline mastered as DNX MOV then produced as H.264 MP4</a:t>
            </a:r>
          </a:p>
          <a:p>
            <a:r>
              <a:rPr lang="en-GB" dirty="0" smtClean="0"/>
              <a:t>Chapter markers useful</a:t>
            </a:r>
          </a:p>
          <a:p>
            <a:r>
              <a:rPr lang="en-GB" dirty="0" smtClean="0"/>
              <a:t>Menu systems all but abandoned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480" y="3010174"/>
            <a:ext cx="2087201" cy="121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6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381740"/>
            <a:ext cx="7886700" cy="2334827"/>
          </a:xfrm>
        </p:spPr>
        <p:txBody>
          <a:bodyPr/>
          <a:lstStyle/>
          <a:p>
            <a:r>
              <a:rPr lang="en-GB" sz="3200" b="1" dirty="0" smtClean="0">
                <a:solidFill>
                  <a:srgbClr val="0032A0"/>
                </a:solidFill>
                <a:latin typeface="Arial" panose="020B0604020202020204"/>
              </a:rPr>
              <a:t>Enhancement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mtClean="0">
                <a:solidFill>
                  <a:srgbClr val="FFFFFF"/>
                </a:solidFill>
                <a:latin typeface="Arial" panose="020B0604020202020204"/>
              </a:rPr>
              <a:t>Gareth.Harbord@met.police.uk</a:t>
            </a:r>
            <a:endParaRPr lang="en-GB" dirty="0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4991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Enhancement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Blind Deconvolution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1844855" y="1748170"/>
            <a:ext cx="5387781" cy="2304000"/>
            <a:chOff x="1844855" y="1748170"/>
            <a:chExt cx="5387781" cy="2304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9" t="45327" r="86427" b="30688"/>
            <a:stretch/>
          </p:blipFill>
          <p:spPr>
            <a:xfrm>
              <a:off x="1844855" y="1748170"/>
              <a:ext cx="1794565" cy="2304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446" b="5990"/>
            <a:stretch/>
          </p:blipFill>
          <p:spPr>
            <a:xfrm>
              <a:off x="5336940" y="1748170"/>
              <a:ext cx="1895696" cy="2304000"/>
            </a:xfrm>
            <a:prstGeom prst="rect">
              <a:avLst/>
            </a:prstGeom>
          </p:spPr>
        </p:pic>
        <p:sp>
          <p:nvSpPr>
            <p:cNvPr id="8" name="Right Arrow 7"/>
            <p:cNvSpPr/>
            <p:nvPr/>
          </p:nvSpPr>
          <p:spPr>
            <a:xfrm>
              <a:off x="3939540" y="2499360"/>
              <a:ext cx="1097280" cy="56388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655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Enhancement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Frame Averaging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259661" y="641770"/>
            <a:ext cx="8122917" cy="3781047"/>
            <a:chOff x="259661" y="641770"/>
            <a:chExt cx="8122917" cy="378104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8494" y="2825662"/>
              <a:ext cx="2164084" cy="159715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050" y="641770"/>
              <a:ext cx="2164084" cy="159715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661" y="2142785"/>
              <a:ext cx="2164084" cy="159715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672" y="1794299"/>
              <a:ext cx="3252223" cy="2420117"/>
            </a:xfrm>
            <a:prstGeom prst="rect">
              <a:avLst/>
            </a:prstGeom>
          </p:spPr>
        </p:pic>
        <p:sp>
          <p:nvSpPr>
            <p:cNvPr id="11" name="Right Arrow 10"/>
            <p:cNvSpPr/>
            <p:nvPr/>
          </p:nvSpPr>
          <p:spPr>
            <a:xfrm>
              <a:off x="2453073" y="2768014"/>
              <a:ext cx="788375" cy="346696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4" name="Right Arrow 13"/>
            <p:cNvSpPr/>
            <p:nvPr/>
          </p:nvSpPr>
          <p:spPr>
            <a:xfrm rot="8850451">
              <a:off x="5444234" y="1838797"/>
              <a:ext cx="802044" cy="346696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Right Arrow 14"/>
            <p:cNvSpPr/>
            <p:nvPr/>
          </p:nvSpPr>
          <p:spPr>
            <a:xfrm rot="11820104">
              <a:off x="5460725" y="3566592"/>
              <a:ext cx="745121" cy="346696"/>
            </a:xfrm>
            <a:prstGeom prst="righ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340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Enhancement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Photogrammetry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9" b="15586"/>
          <a:stretch/>
        </p:blipFill>
        <p:spPr>
          <a:xfrm>
            <a:off x="3635411" y="1241315"/>
            <a:ext cx="5391331" cy="294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67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Enhancement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Speed analysis</a:t>
            </a: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299" y="937697"/>
            <a:ext cx="4970706" cy="32664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0" t="3632" r="7341" b="6263"/>
          <a:stretch/>
        </p:blipFill>
        <p:spPr>
          <a:xfrm>
            <a:off x="628650" y="1358938"/>
            <a:ext cx="2726979" cy="242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39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Questions?</a:t>
            </a:r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504" y="836771"/>
            <a:ext cx="4415790" cy="3038064"/>
          </a:xfrm>
        </p:spPr>
      </p:pic>
      <p:sp>
        <p:nvSpPr>
          <p:cNvPr id="11" name="Footer Placeholder 3"/>
          <p:cNvSpPr txBox="1">
            <a:spLocks/>
          </p:cNvSpPr>
          <p:nvPr/>
        </p:nvSpPr>
        <p:spPr>
          <a:xfrm>
            <a:off x="3028950" y="4767104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rgbClr val="FFFFFF"/>
                </a:solidFill>
                <a:latin typeface="Arial" panose="020B0604020202020204"/>
              </a:rPr>
              <a:t>Gareth.Harbord@met.police.uk</a:t>
            </a:r>
            <a:endParaRPr lang="en-GB" dirty="0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8312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End State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Evidential </a:t>
            </a:r>
            <a:r>
              <a:rPr lang="en-GB" dirty="0" smtClean="0"/>
              <a:t>– Presentation in Court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Gareth.Harbord@met.police.uk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997" y="1349405"/>
            <a:ext cx="5162622" cy="2903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3643" y="1968278"/>
            <a:ext cx="1556674" cy="1666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1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End State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No Further Action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/>
              <a:t>Gareth.Harbord@met.police.uk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853" y="1263316"/>
            <a:ext cx="5377102" cy="29922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65" y="1478072"/>
            <a:ext cx="1710977" cy="248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7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381740"/>
            <a:ext cx="7886700" cy="2334827"/>
          </a:xfrm>
        </p:spPr>
        <p:txBody>
          <a:bodyPr/>
          <a:lstStyle/>
          <a:p>
            <a:r>
              <a:rPr lang="en-GB" sz="3200" b="1" dirty="0" smtClean="0">
                <a:solidFill>
                  <a:srgbClr val="0032A0"/>
                </a:solidFill>
                <a:latin typeface="Arial" panose="020B0604020202020204"/>
              </a:rPr>
              <a:t>Video Laboratory Overview</a:t>
            </a:r>
            <a:endParaRPr lang="en-GB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6858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mtClean="0">
                <a:solidFill>
                  <a:srgbClr val="FFFFFF"/>
                </a:solidFill>
                <a:latin typeface="Arial" panose="020B0604020202020204"/>
              </a:rPr>
              <a:t>Gareth.Harbord@met.police.uk</a:t>
            </a:r>
            <a:endParaRPr lang="en-GB" dirty="0">
              <a:solidFill>
                <a:srgbClr val="FFFFFF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1662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PS_Master">
  <a:themeElements>
    <a:clrScheme name="MPS_Digital_Brand_Guidelines_FINAL_pdf">
      <a:dk1>
        <a:srgbClr val="000000"/>
      </a:dk1>
      <a:lt1>
        <a:srgbClr val="FFFFFF"/>
      </a:lt1>
      <a:dk2>
        <a:srgbClr val="0032A0"/>
      </a:dk2>
      <a:lt2>
        <a:srgbClr val="ABBAD1"/>
      </a:lt2>
      <a:accent1>
        <a:srgbClr val="A3C7E2"/>
      </a:accent1>
      <a:accent2>
        <a:srgbClr val="A1CFCA"/>
      </a:accent2>
      <a:accent3>
        <a:srgbClr val="7EA7AC"/>
      </a:accent3>
      <a:accent4>
        <a:srgbClr val="675DC6"/>
      </a:accent4>
      <a:accent5>
        <a:srgbClr val="101E8E"/>
      </a:accent5>
      <a:accent6>
        <a:srgbClr val="00386F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14720</TotalTime>
  <Words>2369</Words>
  <Application>Microsoft Office PowerPoint</Application>
  <PresentationFormat>On-screen Show (16:9)</PresentationFormat>
  <Paragraphs>722</Paragraphs>
  <Slides>68</Slides>
  <Notes>60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74" baseType="lpstr">
      <vt:lpstr>Arial</vt:lpstr>
      <vt:lpstr>Calibri</vt:lpstr>
      <vt:lpstr>Calibri Light</vt:lpstr>
      <vt:lpstr>Wingdings</vt:lpstr>
      <vt:lpstr>MPS_Master</vt:lpstr>
      <vt:lpstr>1_Default Design</vt:lpstr>
      <vt:lpstr>Forensic Video</vt:lpstr>
      <vt:lpstr>Introduction</vt:lpstr>
      <vt:lpstr>Introduction</vt:lpstr>
      <vt:lpstr>Contents</vt:lpstr>
      <vt:lpstr>End State – What is it all for?</vt:lpstr>
      <vt:lpstr>End State</vt:lpstr>
      <vt:lpstr>End State</vt:lpstr>
      <vt:lpstr>End State</vt:lpstr>
      <vt:lpstr>Video Laboratory Overview</vt:lpstr>
      <vt:lpstr>Video Laboratory Overview</vt:lpstr>
      <vt:lpstr>Video Laboratory Overview</vt:lpstr>
      <vt:lpstr>Video Laboratory Overview</vt:lpstr>
      <vt:lpstr>Video Laboratory Overview</vt:lpstr>
      <vt:lpstr>Video Laboratory Overview</vt:lpstr>
      <vt:lpstr>Video Laboratory Overview</vt:lpstr>
      <vt:lpstr>Video Laboratory Overview</vt:lpstr>
      <vt:lpstr>Diversity of source and format</vt:lpstr>
      <vt:lpstr>Diversity of Source and Format</vt:lpstr>
      <vt:lpstr>Diversity of Source and Format</vt:lpstr>
      <vt:lpstr>Diversity of Source and Format</vt:lpstr>
      <vt:lpstr>Diversity of Source and Format</vt:lpstr>
      <vt:lpstr>Diversity of Source and Format</vt:lpstr>
      <vt:lpstr>Diversity of Source and Format</vt:lpstr>
      <vt:lpstr>Quantity Not Quality</vt:lpstr>
      <vt:lpstr>Quantity Not Quality</vt:lpstr>
      <vt:lpstr>Quantity Not Quality</vt:lpstr>
      <vt:lpstr>Quantity Not Quality</vt:lpstr>
      <vt:lpstr>Quantity Not Quality</vt:lpstr>
      <vt:lpstr>Quantity Not Quality</vt:lpstr>
      <vt:lpstr>Acquisition</vt:lpstr>
      <vt:lpstr>Acquisition</vt:lpstr>
      <vt:lpstr>Acquisition</vt:lpstr>
      <vt:lpstr>Acquisition</vt:lpstr>
      <vt:lpstr>The Broken Ones</vt:lpstr>
      <vt:lpstr>Acquisition</vt:lpstr>
      <vt:lpstr>Acquisition</vt:lpstr>
      <vt:lpstr>Acquisition</vt:lpstr>
      <vt:lpstr>Acquisition</vt:lpstr>
      <vt:lpstr>Acquisition</vt:lpstr>
      <vt:lpstr>Acquisition</vt:lpstr>
      <vt:lpstr>Acquisition</vt:lpstr>
      <vt:lpstr>Acquisition</vt:lpstr>
      <vt:lpstr>Ingest</vt:lpstr>
      <vt:lpstr>Screen Capture</vt:lpstr>
      <vt:lpstr>Screen Capture</vt:lpstr>
      <vt:lpstr>Screen Capture</vt:lpstr>
      <vt:lpstr>Screen Capture – Pros</vt:lpstr>
      <vt:lpstr>Screen Capture – Cons</vt:lpstr>
      <vt:lpstr>Transcoding</vt:lpstr>
      <vt:lpstr>Transcoding - Pros</vt:lpstr>
      <vt:lpstr>Transcoding - Cons</vt:lpstr>
      <vt:lpstr>Rewrapping</vt:lpstr>
      <vt:lpstr>Ingest</vt:lpstr>
      <vt:lpstr>Presentation</vt:lpstr>
      <vt:lpstr>Questions?</vt:lpstr>
      <vt:lpstr>Editing</vt:lpstr>
      <vt:lpstr>Editing</vt:lpstr>
      <vt:lpstr>Editing</vt:lpstr>
      <vt:lpstr>Editing</vt:lpstr>
      <vt:lpstr>Editing</vt:lpstr>
      <vt:lpstr>Editing</vt:lpstr>
      <vt:lpstr>Editing</vt:lpstr>
      <vt:lpstr>Enhancement</vt:lpstr>
      <vt:lpstr>Enhancement</vt:lpstr>
      <vt:lpstr>Enhancement</vt:lpstr>
      <vt:lpstr>Enhancement</vt:lpstr>
      <vt:lpstr>Enhancement</vt:lpstr>
      <vt:lpstr>Questions?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Laura Eaton</dc:creator>
  <cp:keywords/>
  <dc:description/>
  <cp:lastModifiedBy>Gareth Harbord</cp:lastModifiedBy>
  <cp:revision>249</cp:revision>
  <dcterms:created xsi:type="dcterms:W3CDTF">2017-10-04T09:18:25Z</dcterms:created>
  <dcterms:modified xsi:type="dcterms:W3CDTF">2019-12-05T22:02:04Z</dcterms:modified>
  <cp:category/>
</cp:coreProperties>
</file>